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9"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5" d="100"/>
          <a:sy n="85" d="100"/>
        </p:scale>
        <p:origin x="-1776"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a:p>
        </p:txBody>
      </p:sp>
      <p:sp>
        <p:nvSpPr>
          <p:cNvPr id="4" name="Date Placeholder 3"/>
          <p:cNvSpPr>
            <a:spLocks noGrp="1"/>
          </p:cNvSpPr>
          <p:nvPr>
            <p:ph type="dt" sz="half" idx="10"/>
          </p:nvPr>
        </p:nvSpPr>
        <p:spPr/>
        <p:txBody>
          <a:bodyPr/>
          <a:lstStyle/>
          <a:p>
            <a:fld id="{B14F679C-310F-644B-975F-238577FA32A7}" type="datetimeFigureOut">
              <a:rPr lang="en-US" smtClean="0"/>
              <a:t>17/04/23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7BDA1-D68C-B842-A6B3-67D5EDC91A98}" type="slidenum">
              <a:rPr lang="en-US" smtClean="0"/>
              <a:t>‹#›</a:t>
            </a:fld>
            <a:endParaRPr lang="en-US"/>
          </a:p>
        </p:txBody>
      </p:sp>
    </p:spTree>
    <p:extLst>
      <p:ext uri="{BB962C8B-B14F-4D97-AF65-F5344CB8AC3E}">
        <p14:creationId xmlns:p14="http://schemas.microsoft.com/office/powerpoint/2010/main" val="1601084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B14F679C-310F-644B-975F-238577FA32A7}" type="datetimeFigureOut">
              <a:rPr lang="en-US" smtClean="0"/>
              <a:t>17/04/23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7BDA1-D68C-B842-A6B3-67D5EDC91A98}" type="slidenum">
              <a:rPr lang="en-US" smtClean="0"/>
              <a:t>‹#›</a:t>
            </a:fld>
            <a:endParaRPr lang="en-US"/>
          </a:p>
        </p:txBody>
      </p:sp>
    </p:spTree>
    <p:extLst>
      <p:ext uri="{BB962C8B-B14F-4D97-AF65-F5344CB8AC3E}">
        <p14:creationId xmlns:p14="http://schemas.microsoft.com/office/powerpoint/2010/main" val="808062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B14F679C-310F-644B-975F-238577FA32A7}" type="datetimeFigureOut">
              <a:rPr lang="en-US" smtClean="0"/>
              <a:t>17/04/23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7BDA1-D68C-B842-A6B3-67D5EDC91A98}" type="slidenum">
              <a:rPr lang="en-US" smtClean="0"/>
              <a:t>‹#›</a:t>
            </a:fld>
            <a:endParaRPr lang="en-US"/>
          </a:p>
        </p:txBody>
      </p:sp>
    </p:spTree>
    <p:extLst>
      <p:ext uri="{BB962C8B-B14F-4D97-AF65-F5344CB8AC3E}">
        <p14:creationId xmlns:p14="http://schemas.microsoft.com/office/powerpoint/2010/main" val="2619988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B14F679C-310F-644B-975F-238577FA32A7}" type="datetimeFigureOut">
              <a:rPr lang="en-US" smtClean="0"/>
              <a:t>17/04/23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7BDA1-D68C-B842-A6B3-67D5EDC91A98}" type="slidenum">
              <a:rPr lang="en-US" smtClean="0"/>
              <a:t>‹#›</a:t>
            </a:fld>
            <a:endParaRPr lang="en-US"/>
          </a:p>
        </p:txBody>
      </p:sp>
    </p:spTree>
    <p:extLst>
      <p:ext uri="{BB962C8B-B14F-4D97-AF65-F5344CB8AC3E}">
        <p14:creationId xmlns:p14="http://schemas.microsoft.com/office/powerpoint/2010/main" val="666228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B14F679C-310F-644B-975F-238577FA32A7}" type="datetimeFigureOut">
              <a:rPr lang="en-US" smtClean="0"/>
              <a:t>17/04/23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7BDA1-D68C-B842-A6B3-67D5EDC91A98}" type="slidenum">
              <a:rPr lang="en-US" smtClean="0"/>
              <a:t>‹#›</a:t>
            </a:fld>
            <a:endParaRPr lang="en-US"/>
          </a:p>
        </p:txBody>
      </p:sp>
    </p:spTree>
    <p:extLst>
      <p:ext uri="{BB962C8B-B14F-4D97-AF65-F5344CB8AC3E}">
        <p14:creationId xmlns:p14="http://schemas.microsoft.com/office/powerpoint/2010/main" val="1955159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p>
            <a:fld id="{B14F679C-310F-644B-975F-238577FA32A7}" type="datetimeFigureOut">
              <a:rPr lang="en-US" smtClean="0"/>
              <a:t>17/04/23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7BDA1-D68C-B842-A6B3-67D5EDC91A98}" type="slidenum">
              <a:rPr lang="en-US" smtClean="0"/>
              <a:t>‹#›</a:t>
            </a:fld>
            <a:endParaRPr lang="en-US"/>
          </a:p>
        </p:txBody>
      </p:sp>
    </p:spTree>
    <p:extLst>
      <p:ext uri="{BB962C8B-B14F-4D97-AF65-F5344CB8AC3E}">
        <p14:creationId xmlns:p14="http://schemas.microsoft.com/office/powerpoint/2010/main" val="3078439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B14F679C-310F-644B-975F-238577FA32A7}" type="datetimeFigureOut">
              <a:rPr lang="en-US" smtClean="0"/>
              <a:t>17/04/23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37BDA1-D68C-B842-A6B3-67D5EDC91A98}" type="slidenum">
              <a:rPr lang="en-US" smtClean="0"/>
              <a:t>‹#›</a:t>
            </a:fld>
            <a:endParaRPr lang="en-US"/>
          </a:p>
        </p:txBody>
      </p:sp>
    </p:spTree>
    <p:extLst>
      <p:ext uri="{BB962C8B-B14F-4D97-AF65-F5344CB8AC3E}">
        <p14:creationId xmlns:p14="http://schemas.microsoft.com/office/powerpoint/2010/main" val="2033925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B14F679C-310F-644B-975F-238577FA32A7}" type="datetimeFigureOut">
              <a:rPr lang="en-US" smtClean="0"/>
              <a:t>17/04/23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37BDA1-D68C-B842-A6B3-67D5EDC91A98}" type="slidenum">
              <a:rPr lang="en-US" smtClean="0"/>
              <a:t>‹#›</a:t>
            </a:fld>
            <a:endParaRPr lang="en-US"/>
          </a:p>
        </p:txBody>
      </p:sp>
    </p:spTree>
    <p:extLst>
      <p:ext uri="{BB962C8B-B14F-4D97-AF65-F5344CB8AC3E}">
        <p14:creationId xmlns:p14="http://schemas.microsoft.com/office/powerpoint/2010/main" val="2195836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F679C-310F-644B-975F-238577FA32A7}" type="datetimeFigureOut">
              <a:rPr lang="en-US" smtClean="0"/>
              <a:t>17/04/23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37BDA1-D68C-B842-A6B3-67D5EDC91A98}" type="slidenum">
              <a:rPr lang="en-US" smtClean="0"/>
              <a:t>‹#›</a:t>
            </a:fld>
            <a:endParaRPr lang="en-US"/>
          </a:p>
        </p:txBody>
      </p:sp>
    </p:spTree>
    <p:extLst>
      <p:ext uri="{BB962C8B-B14F-4D97-AF65-F5344CB8AC3E}">
        <p14:creationId xmlns:p14="http://schemas.microsoft.com/office/powerpoint/2010/main" val="4094498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14F679C-310F-644B-975F-238577FA32A7}" type="datetimeFigureOut">
              <a:rPr lang="en-US" smtClean="0"/>
              <a:t>17/04/23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7BDA1-D68C-B842-A6B3-67D5EDC91A98}" type="slidenum">
              <a:rPr lang="en-US" smtClean="0"/>
              <a:t>‹#›</a:t>
            </a:fld>
            <a:endParaRPr lang="en-US"/>
          </a:p>
        </p:txBody>
      </p:sp>
    </p:spTree>
    <p:extLst>
      <p:ext uri="{BB962C8B-B14F-4D97-AF65-F5344CB8AC3E}">
        <p14:creationId xmlns:p14="http://schemas.microsoft.com/office/powerpoint/2010/main" val="113106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14F679C-310F-644B-975F-238577FA32A7}" type="datetimeFigureOut">
              <a:rPr lang="en-US" smtClean="0"/>
              <a:t>17/04/23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7BDA1-D68C-B842-A6B3-67D5EDC91A98}" type="slidenum">
              <a:rPr lang="en-US" smtClean="0"/>
              <a:t>‹#›</a:t>
            </a:fld>
            <a:endParaRPr lang="en-US"/>
          </a:p>
        </p:txBody>
      </p:sp>
    </p:spTree>
    <p:extLst>
      <p:ext uri="{BB962C8B-B14F-4D97-AF65-F5344CB8AC3E}">
        <p14:creationId xmlns:p14="http://schemas.microsoft.com/office/powerpoint/2010/main" val="1199165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4F679C-310F-644B-975F-238577FA32A7}" type="datetimeFigureOut">
              <a:rPr lang="en-US" smtClean="0"/>
              <a:t>17/04/23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37BDA1-D68C-B842-A6B3-67D5EDC91A98}" type="slidenum">
              <a:rPr lang="en-US" smtClean="0"/>
              <a:t>‹#›</a:t>
            </a:fld>
            <a:endParaRPr lang="en-US"/>
          </a:p>
        </p:txBody>
      </p:sp>
    </p:spTree>
    <p:extLst>
      <p:ext uri="{BB962C8B-B14F-4D97-AF65-F5344CB8AC3E}">
        <p14:creationId xmlns:p14="http://schemas.microsoft.com/office/powerpoint/2010/main" val="2563557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cores.gov.in/" TargetMode="Externa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Course Name: Fundamentals of Investment </a:t>
            </a:r>
            <a:endParaRPr lang="en-US" dirty="0"/>
          </a:p>
        </p:txBody>
      </p:sp>
      <p:sp>
        <p:nvSpPr>
          <p:cNvPr id="3" name="Subtitle 2"/>
          <p:cNvSpPr>
            <a:spLocks noGrp="1"/>
          </p:cNvSpPr>
          <p:nvPr>
            <p:ph type="subTitle" idx="1"/>
          </p:nvPr>
        </p:nvSpPr>
        <p:spPr/>
        <p:txBody>
          <a:bodyPr/>
          <a:lstStyle/>
          <a:p>
            <a:r>
              <a:rPr lang="en-US" dirty="0" smtClean="0"/>
              <a:t>Week </a:t>
            </a:r>
            <a:r>
              <a:rPr lang="en-US" dirty="0" smtClean="0"/>
              <a:t>4: Investor Protection</a:t>
            </a:r>
            <a:endParaRPr lang="en-US" dirty="0"/>
          </a:p>
        </p:txBody>
      </p:sp>
    </p:spTree>
    <p:extLst>
      <p:ext uri="{BB962C8B-B14F-4D97-AF65-F5344CB8AC3E}">
        <p14:creationId xmlns:p14="http://schemas.microsoft.com/office/powerpoint/2010/main" val="3317942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14400"/>
          </a:xfrm>
        </p:spPr>
        <p:txBody>
          <a:bodyPr>
            <a:normAutofit fontScale="90000"/>
          </a:bodyPr>
          <a:lstStyle/>
          <a:p>
            <a:r>
              <a:rPr lang="en-US" dirty="0" smtClean="0"/>
              <a:t>Role of SEBI to ensure Investor Protection</a:t>
            </a:r>
            <a:endParaRPr lang="en-US" dirty="0"/>
          </a:p>
        </p:txBody>
      </p:sp>
      <p:sp>
        <p:nvSpPr>
          <p:cNvPr id="3" name="Content Placeholder 2"/>
          <p:cNvSpPr>
            <a:spLocks noGrp="1"/>
          </p:cNvSpPr>
          <p:nvPr>
            <p:ph idx="1"/>
          </p:nvPr>
        </p:nvSpPr>
        <p:spPr>
          <a:xfrm>
            <a:off x="457200" y="1874837"/>
            <a:ext cx="8229600" cy="4525963"/>
          </a:xfrm>
        </p:spPr>
        <p:txBody>
          <a:bodyPr>
            <a:normAutofit fontScale="47500" lnSpcReduction="20000"/>
          </a:bodyPr>
          <a:lstStyle/>
          <a:p>
            <a:pPr algn="just"/>
            <a:r>
              <a:rPr lang="en-US" dirty="0"/>
              <a:t>SEBI has given out various methods and measures to ensure the investor protection from time to time. </a:t>
            </a:r>
            <a:endParaRPr lang="en-US" dirty="0" smtClean="0"/>
          </a:p>
          <a:p>
            <a:pPr algn="just"/>
            <a:r>
              <a:rPr lang="en-US" dirty="0" smtClean="0"/>
              <a:t>It </a:t>
            </a:r>
            <a:r>
              <a:rPr lang="en-US" dirty="0"/>
              <a:t>has published various directives, driven many investor awareness programmes, set up investor protection Fund (IPF) to compensate the investors. </a:t>
            </a:r>
            <a:endParaRPr lang="en-US" dirty="0" smtClean="0"/>
          </a:p>
          <a:p>
            <a:pPr algn="just"/>
            <a:r>
              <a:rPr lang="en-US" dirty="0" smtClean="0"/>
              <a:t>SEBI </a:t>
            </a:r>
            <a:r>
              <a:rPr lang="en-US" dirty="0"/>
              <a:t>constructs the limit of financial backers through instruction and attention to empower a financial backer to take educated choices. </a:t>
            </a:r>
            <a:endParaRPr lang="en-US" dirty="0" smtClean="0"/>
          </a:p>
          <a:p>
            <a:pPr algn="just"/>
            <a:r>
              <a:rPr lang="en-US" dirty="0" smtClean="0"/>
              <a:t>SEBI </a:t>
            </a:r>
            <a:r>
              <a:rPr lang="en-US" dirty="0"/>
              <a:t>tries to guarantee that the financial backer gets the hang of contributing. </a:t>
            </a:r>
            <a:endParaRPr lang="en-US" dirty="0" smtClean="0"/>
          </a:p>
          <a:p>
            <a:pPr algn="just"/>
            <a:r>
              <a:rPr lang="en-US" dirty="0" smtClean="0"/>
              <a:t>Thus, SEBI </a:t>
            </a:r>
            <a:r>
              <a:rPr lang="en-US" dirty="0"/>
              <a:t>ensures that the investor gets and utilizes data needed for contributing and assesses different speculation alternatives to suit his particular objectives. </a:t>
            </a:r>
            <a:endParaRPr lang="en-US" dirty="0" smtClean="0"/>
          </a:p>
          <a:p>
            <a:pPr algn="just"/>
            <a:r>
              <a:rPr lang="en-US" dirty="0" smtClean="0"/>
              <a:t>It </a:t>
            </a:r>
            <a:r>
              <a:rPr lang="en-US" dirty="0"/>
              <a:t>helps the investor find out his privileges and commitments in a specific venture, bargains through enlisted mediators, plays it safe, looks for help if there should be an occurrence of any complaint, and so on. </a:t>
            </a:r>
            <a:endParaRPr lang="en-US" dirty="0" smtClean="0"/>
          </a:p>
          <a:p>
            <a:pPr algn="just"/>
            <a:r>
              <a:rPr lang="en-US" dirty="0" smtClean="0"/>
              <a:t>SEBI </a:t>
            </a:r>
            <a:r>
              <a:rPr lang="en-US" dirty="0"/>
              <a:t>has been putting together financial backer schooling and mindfulness workshops through financial backer affiliations and market members, and has been urging market members to sort out comparable projects. </a:t>
            </a:r>
            <a:endParaRPr lang="en-US" dirty="0" smtClean="0"/>
          </a:p>
          <a:p>
            <a:pPr algn="just"/>
            <a:r>
              <a:rPr lang="en-US" dirty="0" smtClean="0"/>
              <a:t>It </a:t>
            </a:r>
            <a:r>
              <a:rPr lang="en-US" dirty="0"/>
              <a:t>keeps a refreshed, far reaching site for training of financial backers. It distributes different sorts of alerts through media. It reacts to the questions of financial backers through phone, messages, letters, and face to face for the individuals who visit SEBI office</a:t>
            </a:r>
            <a:r>
              <a:rPr lang="en-US" dirty="0" smtClean="0"/>
              <a:t>.</a:t>
            </a:r>
            <a:endParaRPr lang="en-US" dirty="0"/>
          </a:p>
        </p:txBody>
      </p:sp>
      <p:sp>
        <p:nvSpPr>
          <p:cNvPr id="4" name="TextBox 3"/>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pic>
        <p:nvPicPr>
          <p:cNvPr id="5" name="Picture 4">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34425"/>
            <a:ext cx="1499939" cy="755334"/>
          </a:xfrm>
          <a:prstGeom prst="rect">
            <a:avLst/>
          </a:prstGeom>
        </p:spPr>
      </p:pic>
    </p:spTree>
    <p:extLst>
      <p:ext uri="{BB962C8B-B14F-4D97-AF65-F5344CB8AC3E}">
        <p14:creationId xmlns:p14="http://schemas.microsoft.com/office/powerpoint/2010/main" val="3016614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fontScale="85000" lnSpcReduction="20000"/>
          </a:bodyPr>
          <a:lstStyle/>
          <a:p>
            <a:pPr algn="just"/>
            <a:r>
              <a:rPr lang="en-US" sz="1600" dirty="0" smtClean="0"/>
              <a:t>SEBI </a:t>
            </a:r>
            <a:r>
              <a:rPr lang="en-US" sz="1600" dirty="0"/>
              <a:t>makes everything of interest accessible in public domain. </a:t>
            </a:r>
            <a:endParaRPr lang="en-US" sz="1600" dirty="0" smtClean="0"/>
          </a:p>
          <a:p>
            <a:pPr algn="just"/>
            <a:r>
              <a:rPr lang="en-US" sz="1600" dirty="0" smtClean="0"/>
              <a:t>SEBI </a:t>
            </a:r>
            <a:r>
              <a:rPr lang="en-US" sz="1600" dirty="0"/>
              <a:t>has received revelation based administrative system. </a:t>
            </a:r>
            <a:endParaRPr lang="en-US" sz="1600" dirty="0" smtClean="0"/>
          </a:p>
          <a:p>
            <a:pPr algn="just"/>
            <a:r>
              <a:rPr lang="en-US" sz="1600" dirty="0" smtClean="0"/>
              <a:t>Under </a:t>
            </a:r>
            <a:r>
              <a:rPr lang="en-US" sz="1600" dirty="0"/>
              <a:t>this structure, backers and go-betweens unveil applicable insights concerning themselves, the items, the market and the guidelines so the financial backer can take educated venture choices dependent on such divulgences. </a:t>
            </a:r>
            <a:endParaRPr lang="en-US" sz="1600" dirty="0" smtClean="0"/>
          </a:p>
          <a:p>
            <a:pPr algn="just"/>
            <a:r>
              <a:rPr lang="en-US" sz="1600" dirty="0" smtClean="0"/>
              <a:t>SEBI </a:t>
            </a:r>
            <a:r>
              <a:rPr lang="en-US" sz="1600" dirty="0"/>
              <a:t>has endorsed and screens different introductory and persistent exposures. </a:t>
            </a:r>
            <a:endParaRPr lang="en-US" sz="1600" dirty="0" smtClean="0"/>
          </a:p>
          <a:p>
            <a:pPr algn="just"/>
            <a:r>
              <a:rPr lang="en-US" sz="1600" dirty="0" smtClean="0"/>
              <a:t>SEBI </a:t>
            </a:r>
            <a:r>
              <a:rPr lang="en-US" sz="1600" dirty="0"/>
              <a:t>guarantees that the market has frameworks and practices which make exchanges safe. </a:t>
            </a:r>
            <a:endParaRPr lang="en-US" sz="1600" dirty="0" smtClean="0"/>
          </a:p>
          <a:p>
            <a:pPr algn="just"/>
            <a:r>
              <a:rPr lang="en-US" sz="1600" dirty="0" smtClean="0"/>
              <a:t>SEBI </a:t>
            </a:r>
            <a:r>
              <a:rPr lang="en-US" sz="1600" dirty="0"/>
              <a:t>has taken different estimates, for example, screen based exchanging framework, dematerialization of protections and outlined different guidelines to direct delegates. </a:t>
            </a:r>
            <a:endParaRPr lang="en-US" sz="1600" dirty="0" smtClean="0"/>
          </a:p>
          <a:p>
            <a:pPr algn="just"/>
            <a:r>
              <a:rPr lang="en-US" sz="1600" dirty="0" smtClean="0"/>
              <a:t>It </a:t>
            </a:r>
            <a:r>
              <a:rPr lang="en-US" sz="1600" dirty="0"/>
              <a:t>has also issued an exchange of protections, corporate rebuilding, etc. to ensure the interests of financial backers in protections. It additionally guarantees that only legitimate people are permitted to work on the lookout, each member has motivation to agree with the recommended principles, and the defaulters are granted praiseworthy discipline. </a:t>
            </a:r>
            <a:endParaRPr lang="en-US" sz="1600" dirty="0" smtClean="0"/>
          </a:p>
          <a:p>
            <a:pPr algn="just"/>
            <a:r>
              <a:rPr lang="en-US" sz="1600" dirty="0" smtClean="0"/>
              <a:t>Lastly</a:t>
            </a:r>
            <a:r>
              <a:rPr lang="en-US" sz="1600" dirty="0"/>
              <a:t>, SEBI encourages a </a:t>
            </a:r>
            <a:r>
              <a:rPr lang="en-US" sz="1600" dirty="0" err="1"/>
              <a:t>redressal</a:t>
            </a:r>
            <a:r>
              <a:rPr lang="en-US" sz="1600" dirty="0"/>
              <a:t> of financial backer complaints. SEBI has a far-reaching system to encourage </a:t>
            </a:r>
            <a:r>
              <a:rPr lang="en-US" sz="1600" dirty="0" err="1"/>
              <a:t>redressal</a:t>
            </a:r>
            <a:r>
              <a:rPr lang="en-US" sz="1600" dirty="0"/>
              <a:t> of financial backer complaints against middle people and recorded organizations. It circles back to the organizations and middle people who don't change financial backers' complaints, by sending suggestions to them and having gatherings with them. </a:t>
            </a:r>
            <a:endParaRPr lang="en-US" sz="1600" dirty="0" smtClean="0"/>
          </a:p>
          <a:p>
            <a:pPr algn="just"/>
            <a:r>
              <a:rPr lang="en-US" sz="1600" dirty="0" smtClean="0"/>
              <a:t>It </a:t>
            </a:r>
            <a:r>
              <a:rPr lang="en-US" sz="1600" dirty="0"/>
              <a:t>makes proper implementation moves as given under the law (counting dispatch of settling, indictment procedures, bearings) where progress in </a:t>
            </a:r>
            <a:r>
              <a:rPr lang="en-US" sz="1600" dirty="0" err="1"/>
              <a:t>redressal</a:t>
            </a:r>
            <a:r>
              <a:rPr lang="en-US" sz="1600" dirty="0"/>
              <a:t> of financial backer complaints isn't good. It has set up a complete mediation instrument in stock trades and vaults for goal debates of the financial backers. The stock trades have financial backer security assets to remunerate financial backers when a dealer is pronounced a defaulter. Store repays financial backers for misfortune because of carelessness of storehouse or safe member</a:t>
            </a:r>
            <a:r>
              <a:rPr lang="en-US" sz="1600" dirty="0" smtClean="0"/>
              <a:t>.</a:t>
            </a:r>
            <a:endParaRPr lang="en-US" sz="1600" dirty="0"/>
          </a:p>
        </p:txBody>
      </p:sp>
      <p:sp>
        <p:nvSpPr>
          <p:cNvPr id="4" name="TextBox 3"/>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pic>
        <p:nvPicPr>
          <p:cNvPr id="5" name="Picture 4">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34425"/>
            <a:ext cx="1499939" cy="755334"/>
          </a:xfrm>
          <a:prstGeom prst="rect">
            <a:avLst/>
          </a:prstGeom>
        </p:spPr>
      </p:pic>
    </p:spTree>
    <p:extLst>
      <p:ext uri="{BB962C8B-B14F-4D97-AF65-F5344CB8AC3E}">
        <p14:creationId xmlns:p14="http://schemas.microsoft.com/office/powerpoint/2010/main" val="3011618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SCORES Initiative - SEBI</a:t>
            </a:r>
            <a:endParaRPr lang="en-US" dirty="0"/>
          </a:p>
        </p:txBody>
      </p:sp>
      <p:sp>
        <p:nvSpPr>
          <p:cNvPr id="3" name="Content Placeholder 2"/>
          <p:cNvSpPr>
            <a:spLocks noGrp="1"/>
          </p:cNvSpPr>
          <p:nvPr>
            <p:ph idx="1"/>
          </p:nvPr>
        </p:nvSpPr>
        <p:spPr/>
        <p:txBody>
          <a:bodyPr>
            <a:normAutofit fontScale="55000" lnSpcReduction="20000"/>
          </a:bodyPr>
          <a:lstStyle/>
          <a:p>
            <a:pPr algn="just"/>
            <a:r>
              <a:rPr lang="en-US" dirty="0" smtClean="0">
                <a:hlinkClick r:id="rId2"/>
              </a:rPr>
              <a:t>www.scores.gov.in</a:t>
            </a:r>
            <a:endParaRPr lang="en-US" dirty="0" smtClean="0"/>
          </a:p>
          <a:p>
            <a:pPr algn="just"/>
            <a:r>
              <a:rPr lang="en-US" dirty="0" smtClean="0"/>
              <a:t>The salient features of SCORES are: </a:t>
            </a:r>
          </a:p>
          <a:p>
            <a:pPr marL="0" indent="0" algn="just">
              <a:buNone/>
            </a:pPr>
            <a:r>
              <a:rPr lang="en-US" dirty="0" smtClean="0"/>
              <a:t>• </a:t>
            </a:r>
            <a:r>
              <a:rPr lang="en-US" dirty="0" err="1" smtClean="0"/>
              <a:t>Centralised</a:t>
            </a:r>
            <a:r>
              <a:rPr lang="en-US" dirty="0" smtClean="0"/>
              <a:t> database of investor complaints</a:t>
            </a:r>
          </a:p>
          <a:p>
            <a:pPr marL="0" indent="0" algn="just">
              <a:buNone/>
            </a:pPr>
            <a:r>
              <a:rPr lang="en-US" dirty="0" smtClean="0"/>
              <a:t>• Online movement of complaints to the concerned listed company or SEBI registered intermediary </a:t>
            </a:r>
          </a:p>
          <a:p>
            <a:pPr marL="0" indent="0" algn="just">
              <a:buNone/>
            </a:pPr>
            <a:r>
              <a:rPr lang="en-US" dirty="0" smtClean="0"/>
              <a:t>• Online upload of Action Taken Reports (ATRs) by the concerned listed company or SEBI registered intermediary </a:t>
            </a:r>
          </a:p>
          <a:p>
            <a:pPr marL="0" indent="0" algn="just">
              <a:buNone/>
            </a:pPr>
            <a:r>
              <a:rPr lang="en-US" dirty="0" smtClean="0"/>
              <a:t>• Online viewing by investors of actions taken on the complaint and its current status </a:t>
            </a:r>
          </a:p>
          <a:p>
            <a:pPr marL="0" indent="0" algn="just">
              <a:buNone/>
            </a:pPr>
            <a:r>
              <a:rPr lang="en-US" dirty="0" smtClean="0"/>
              <a:t>SCORES is web enabled and provides online access 24 x7; </a:t>
            </a:r>
          </a:p>
          <a:p>
            <a:pPr marL="0" indent="0" algn="just">
              <a:buNone/>
            </a:pPr>
            <a:r>
              <a:rPr lang="en-US" dirty="0" smtClean="0"/>
              <a:t>• Complaints and reminders thereon can be lodged online at the above website at anytime from anywhere; </a:t>
            </a:r>
          </a:p>
          <a:p>
            <a:pPr marL="0" indent="0" algn="just">
              <a:buNone/>
            </a:pPr>
            <a:r>
              <a:rPr lang="en-US" dirty="0" smtClean="0"/>
              <a:t>• An email is generated instantaneously acknowledging the receipt of complaint and allotting a unique </a:t>
            </a:r>
          </a:p>
          <a:p>
            <a:pPr marL="0" indent="0" algn="just">
              <a:buNone/>
            </a:pPr>
            <a:r>
              <a:rPr lang="en-US" dirty="0" smtClean="0"/>
              <a:t>• complaint registration number to the complainant for future reference and tracking; • The complaint forwarded online to the entity concerned for its </a:t>
            </a:r>
            <a:r>
              <a:rPr lang="en-US" dirty="0" err="1" smtClean="0"/>
              <a:t>redressal</a:t>
            </a:r>
            <a:r>
              <a:rPr lang="en-US" dirty="0" smtClean="0"/>
              <a:t>; </a:t>
            </a:r>
          </a:p>
          <a:p>
            <a:endParaRPr lang="en-US" dirty="0"/>
          </a:p>
          <a:p>
            <a:endParaRPr lang="en-US" dirty="0"/>
          </a:p>
        </p:txBody>
      </p:sp>
      <p:sp>
        <p:nvSpPr>
          <p:cNvPr id="4" name="TextBox 3"/>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pic>
        <p:nvPicPr>
          <p:cNvPr id="5" name="Picture 4">
            <a:extLst>
              <a:ext uri="{FF2B5EF4-FFF2-40B4-BE49-F238E27FC236}">
                <a16:creationId xmlns="" xmlns:a16="http://schemas.microsoft.com/office/drawing/2014/main" id="{65E272B9-BF93-CC0E-0EE6-670DE9917FB3}"/>
              </a:ext>
            </a:extLst>
          </p:cNvPr>
          <p:cNvPicPr>
            <a:picLocks noChangeAspect="1"/>
          </p:cNvPicPr>
          <p:nvPr/>
        </p:nvPicPr>
        <p:blipFill>
          <a:blip r:embed="rId3"/>
          <a:stretch>
            <a:fillRect/>
          </a:stretch>
        </p:blipFill>
        <p:spPr>
          <a:xfrm>
            <a:off x="7441950" y="159066"/>
            <a:ext cx="1499939" cy="755334"/>
          </a:xfrm>
          <a:prstGeom prst="rect">
            <a:avLst/>
          </a:prstGeom>
        </p:spPr>
      </p:pic>
    </p:spTree>
    <p:extLst>
      <p:ext uri="{BB962C8B-B14F-4D97-AF65-F5344CB8AC3E}">
        <p14:creationId xmlns:p14="http://schemas.microsoft.com/office/powerpoint/2010/main" val="2746977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Procedure for SCORES</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199" y="609600"/>
            <a:ext cx="5437685" cy="60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90585" y="6477000"/>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pic>
        <p:nvPicPr>
          <p:cNvPr id="5" name="Picture 4">
            <a:extLst>
              <a:ext uri="{FF2B5EF4-FFF2-40B4-BE49-F238E27FC236}">
                <a16:creationId xmlns="" xmlns:a16="http://schemas.microsoft.com/office/drawing/2014/main" id="{65E272B9-BF93-CC0E-0EE6-670DE9917FB3}"/>
              </a:ext>
            </a:extLst>
          </p:cNvPr>
          <p:cNvPicPr>
            <a:picLocks noChangeAspect="1"/>
          </p:cNvPicPr>
          <p:nvPr/>
        </p:nvPicPr>
        <p:blipFill>
          <a:blip r:embed="rId3"/>
          <a:stretch>
            <a:fillRect/>
          </a:stretch>
        </p:blipFill>
        <p:spPr>
          <a:xfrm>
            <a:off x="7441950" y="134425"/>
            <a:ext cx="1499939" cy="755334"/>
          </a:xfrm>
          <a:prstGeom prst="rect">
            <a:avLst/>
          </a:prstGeom>
        </p:spPr>
      </p:pic>
    </p:spTree>
    <p:extLst>
      <p:ext uri="{BB962C8B-B14F-4D97-AF65-F5344CB8AC3E}">
        <p14:creationId xmlns:p14="http://schemas.microsoft.com/office/powerpoint/2010/main" val="4191267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7C9F32-12DC-FD40-B564-B1324456ECAC}"/>
              </a:ext>
            </a:extLst>
          </p:cNvPr>
          <p:cNvSpPr>
            <a:spLocks noGrp="1"/>
          </p:cNvSpPr>
          <p:nvPr>
            <p:ph type="title"/>
          </p:nvPr>
        </p:nvSpPr>
        <p:spPr/>
        <p:txBody>
          <a:bodyPr/>
          <a:lstStyle/>
          <a:p>
            <a:pPr algn="ctr"/>
            <a:r>
              <a:rPr lang="en-US" b="1" dirty="0">
                <a:latin typeface="Cambria" panose="02040503050406030204" pitchFamily="18" charset="0"/>
                <a:ea typeface="Cambria" panose="02040503050406030204" pitchFamily="18" charset="0"/>
              </a:rPr>
              <a:t>Insider Trading</a:t>
            </a:r>
          </a:p>
        </p:txBody>
      </p:sp>
      <p:sp>
        <p:nvSpPr>
          <p:cNvPr id="3" name="Content Placeholder 2">
            <a:extLst>
              <a:ext uri="{FF2B5EF4-FFF2-40B4-BE49-F238E27FC236}">
                <a16:creationId xmlns="" xmlns:a16="http://schemas.microsoft.com/office/drawing/2014/main" id="{D0686020-BB35-7197-8B54-F4D8495247B4}"/>
              </a:ext>
            </a:extLst>
          </p:cNvPr>
          <p:cNvSpPr>
            <a:spLocks noGrp="1"/>
          </p:cNvSpPr>
          <p:nvPr>
            <p:ph idx="1"/>
          </p:nvPr>
        </p:nvSpPr>
        <p:spPr/>
        <p:txBody>
          <a:bodyPr>
            <a:normAutofit fontScale="92500" lnSpcReduction="10000"/>
          </a:bodyPr>
          <a:lstStyle/>
          <a:p>
            <a:pPr marL="0" indent="0" algn="ctr">
              <a:buNone/>
            </a:pPr>
            <a:r>
              <a:rPr lang="en-US" dirty="0">
                <a:latin typeface="Cambria" panose="02040503050406030204" pitchFamily="18" charset="0"/>
                <a:ea typeface="Cambria" panose="02040503050406030204" pitchFamily="18" charset="0"/>
              </a:rPr>
              <a:t>SEBI (PROHIBITION OF INSIDER TRADING) REGULATIONS, 2015 </a:t>
            </a:r>
          </a:p>
          <a:p>
            <a:pPr marL="0" indent="0" algn="ctr">
              <a:buNone/>
            </a:pPr>
            <a:endParaRPr lang="en-US" dirty="0">
              <a:latin typeface="Cambria" panose="02040503050406030204" pitchFamily="18" charset="0"/>
              <a:ea typeface="Cambria" panose="02040503050406030204" pitchFamily="18" charset="0"/>
            </a:endParaRPr>
          </a:p>
          <a:p>
            <a:pPr marL="0" indent="0" algn="just">
              <a:buNone/>
            </a:pPr>
            <a:r>
              <a:rPr lang="en-US" b="1" u="sng" dirty="0">
                <a:latin typeface="Cambria" panose="02040503050406030204" pitchFamily="18" charset="0"/>
                <a:ea typeface="Cambria" panose="02040503050406030204" pitchFamily="18" charset="0"/>
              </a:rPr>
              <a:t>Definition of Insider</a:t>
            </a:r>
          </a:p>
          <a:p>
            <a:pPr marL="0" indent="0" algn="just">
              <a:buNone/>
            </a:pPr>
            <a:r>
              <a:rPr lang="en-US" dirty="0">
                <a:latin typeface="Cambria" panose="02040503050406030204" pitchFamily="18" charset="0"/>
                <a:ea typeface="Cambria" panose="02040503050406030204" pitchFamily="18" charset="0"/>
              </a:rPr>
              <a:t>"insider" means any person who is:</a:t>
            </a:r>
          </a:p>
          <a:p>
            <a:pPr marL="0" indent="0" algn="just">
              <a:buNone/>
            </a:pPr>
            <a:r>
              <a:rPr lang="en-US" dirty="0" err="1">
                <a:latin typeface="Cambria" panose="02040503050406030204" pitchFamily="18" charset="0"/>
                <a:ea typeface="Cambria" panose="02040503050406030204" pitchFamily="18" charset="0"/>
              </a:rPr>
              <a:t>i</a:t>
            </a:r>
            <a:r>
              <a:rPr lang="en-US" dirty="0">
                <a:latin typeface="Cambria" panose="02040503050406030204" pitchFamily="18" charset="0"/>
                <a:ea typeface="Cambria" panose="02040503050406030204" pitchFamily="18" charset="0"/>
              </a:rPr>
              <a:t>) a connected person; or </a:t>
            </a:r>
          </a:p>
          <a:p>
            <a:pPr marL="0" indent="0" algn="just">
              <a:buNone/>
            </a:pPr>
            <a:r>
              <a:rPr lang="en-US" dirty="0">
                <a:latin typeface="Cambria" panose="02040503050406030204" pitchFamily="18" charset="0"/>
                <a:ea typeface="Cambria" panose="02040503050406030204" pitchFamily="18" charset="0"/>
              </a:rPr>
              <a:t>ii) in possession of or having access to </a:t>
            </a:r>
            <a:r>
              <a:rPr lang="en-US" b="1" i="1" dirty="0">
                <a:latin typeface="Cambria" panose="02040503050406030204" pitchFamily="18" charset="0"/>
                <a:ea typeface="Cambria" panose="02040503050406030204" pitchFamily="18" charset="0"/>
              </a:rPr>
              <a:t>unpublished price sensitive </a:t>
            </a:r>
          </a:p>
          <a:p>
            <a:pPr marL="0" indent="0" algn="just">
              <a:buNone/>
            </a:pPr>
            <a:r>
              <a:rPr lang="en-US" b="1" i="1" dirty="0">
                <a:latin typeface="Cambria" panose="02040503050406030204" pitchFamily="18" charset="0"/>
                <a:ea typeface="Cambria" panose="02040503050406030204" pitchFamily="18" charset="0"/>
              </a:rPr>
              <a:t>information;</a:t>
            </a:r>
          </a:p>
          <a:p>
            <a:pPr marL="0" indent="0" algn="ctr">
              <a:buNone/>
            </a:pPr>
            <a:endParaRPr lang="en-US"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34425"/>
            <a:ext cx="1499939" cy="755334"/>
          </a:xfrm>
          <a:prstGeom prst="rect">
            <a:avLst/>
          </a:prstGeom>
        </p:spPr>
      </p:pic>
      <p:sp>
        <p:nvSpPr>
          <p:cNvPr id="5" name="TextBox 4"/>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spTree>
    <p:extLst>
      <p:ext uri="{BB962C8B-B14F-4D97-AF65-F5344CB8AC3E}">
        <p14:creationId xmlns:p14="http://schemas.microsoft.com/office/powerpoint/2010/main" val="1497973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0686020-BB35-7197-8B54-F4D8495247B4}"/>
              </a:ext>
            </a:extLst>
          </p:cNvPr>
          <p:cNvSpPr>
            <a:spLocks noGrp="1"/>
          </p:cNvSpPr>
          <p:nvPr>
            <p:ph idx="1"/>
          </p:nvPr>
        </p:nvSpPr>
        <p:spPr>
          <a:xfrm>
            <a:off x="628650" y="1209505"/>
            <a:ext cx="7886700" cy="4351338"/>
          </a:xfrm>
        </p:spPr>
        <p:txBody>
          <a:bodyPr>
            <a:normAutofit fontScale="70000" lnSpcReduction="20000"/>
          </a:bodyPr>
          <a:lstStyle/>
          <a:p>
            <a:pPr marL="0" indent="0" algn="just">
              <a:buNone/>
            </a:pPr>
            <a:r>
              <a:rPr lang="en-US" dirty="0">
                <a:latin typeface="Cambria" panose="02040503050406030204" pitchFamily="18" charset="0"/>
                <a:ea typeface="Cambria" panose="02040503050406030204" pitchFamily="18" charset="0"/>
              </a:rPr>
              <a:t>“</a:t>
            </a:r>
            <a:r>
              <a:rPr lang="en-US" b="1" dirty="0">
                <a:latin typeface="Cambria" panose="02040503050406030204" pitchFamily="18" charset="0"/>
                <a:ea typeface="Cambria" panose="02040503050406030204" pitchFamily="18" charset="0"/>
              </a:rPr>
              <a:t>Unpublished Price Sensitive Information" (UPSI) </a:t>
            </a:r>
            <a:r>
              <a:rPr lang="en-US" dirty="0">
                <a:latin typeface="Cambria" panose="02040503050406030204" pitchFamily="18" charset="0"/>
                <a:ea typeface="Cambria" panose="02040503050406030204" pitchFamily="18" charset="0"/>
              </a:rPr>
              <a:t>means any information, relating to a company or its securities, directly or indirectly, that is not generally available which upon becoming generally available, is likely to materially affect the price of the securities and shall, ordinarily including but not restricted to, information relating to the following: – </a:t>
            </a:r>
          </a:p>
          <a:p>
            <a:pPr marL="571500" indent="-571500" algn="just">
              <a:buAutoNum type="romanLcParenBoth"/>
            </a:pPr>
            <a:r>
              <a:rPr lang="en-US" dirty="0">
                <a:latin typeface="Cambria" panose="02040503050406030204" pitchFamily="18" charset="0"/>
                <a:ea typeface="Cambria" panose="02040503050406030204" pitchFamily="18" charset="0"/>
              </a:rPr>
              <a:t>financial results; </a:t>
            </a:r>
          </a:p>
          <a:p>
            <a:pPr marL="571500" indent="-571500" algn="just">
              <a:buAutoNum type="romanLcParenBoth"/>
            </a:pPr>
            <a:r>
              <a:rPr lang="en-US" dirty="0">
                <a:latin typeface="Cambria" panose="02040503050406030204" pitchFamily="18" charset="0"/>
                <a:ea typeface="Cambria" panose="02040503050406030204" pitchFamily="18" charset="0"/>
              </a:rPr>
              <a:t>dividends; </a:t>
            </a:r>
          </a:p>
          <a:p>
            <a:pPr marL="571500" indent="-571500" algn="just">
              <a:buAutoNum type="romanLcParenBoth"/>
            </a:pPr>
            <a:r>
              <a:rPr lang="en-US" dirty="0">
                <a:latin typeface="Cambria" panose="02040503050406030204" pitchFamily="18" charset="0"/>
                <a:ea typeface="Cambria" panose="02040503050406030204" pitchFamily="18" charset="0"/>
              </a:rPr>
              <a:t>change in capital structure; </a:t>
            </a:r>
          </a:p>
          <a:p>
            <a:pPr marL="571500" indent="-571500" algn="just">
              <a:buAutoNum type="romanLcParenBoth"/>
            </a:pPr>
            <a:r>
              <a:rPr lang="en-US" dirty="0">
                <a:latin typeface="Cambria" panose="02040503050406030204" pitchFamily="18" charset="0"/>
                <a:ea typeface="Cambria" panose="02040503050406030204" pitchFamily="18" charset="0"/>
              </a:rPr>
              <a:t>mergers, de-mergers, acquisitions, </a:t>
            </a:r>
            <a:r>
              <a:rPr lang="en-US" dirty="0" err="1">
                <a:latin typeface="Cambria" panose="02040503050406030204" pitchFamily="18" charset="0"/>
                <a:ea typeface="Cambria" panose="02040503050406030204" pitchFamily="18" charset="0"/>
              </a:rPr>
              <a:t>delistings</a:t>
            </a:r>
            <a:r>
              <a:rPr lang="en-US" dirty="0">
                <a:latin typeface="Cambria" panose="02040503050406030204" pitchFamily="18" charset="0"/>
                <a:ea typeface="Cambria" panose="02040503050406030204" pitchFamily="18" charset="0"/>
              </a:rPr>
              <a:t>, disposals and expansion of business and such other transactions; </a:t>
            </a:r>
          </a:p>
          <a:p>
            <a:pPr marL="571500" indent="-571500" algn="just">
              <a:buAutoNum type="romanLcParenBoth"/>
            </a:pPr>
            <a:r>
              <a:rPr lang="en-US" dirty="0">
                <a:latin typeface="Cambria" panose="02040503050406030204" pitchFamily="18" charset="0"/>
                <a:ea typeface="Cambria" panose="02040503050406030204" pitchFamily="18" charset="0"/>
              </a:rPr>
              <a:t>changes in key managerial personnel.</a:t>
            </a:r>
          </a:p>
        </p:txBody>
      </p:sp>
      <p:pic>
        <p:nvPicPr>
          <p:cNvPr id="4" name="Picture 3">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34425"/>
            <a:ext cx="1499939" cy="755334"/>
          </a:xfrm>
          <a:prstGeom prst="rect">
            <a:avLst/>
          </a:prstGeom>
        </p:spPr>
      </p:pic>
      <p:sp>
        <p:nvSpPr>
          <p:cNvPr id="5" name="TextBox 4"/>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spTree>
    <p:extLst>
      <p:ext uri="{BB962C8B-B14F-4D97-AF65-F5344CB8AC3E}">
        <p14:creationId xmlns:p14="http://schemas.microsoft.com/office/powerpoint/2010/main" val="3033111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0686020-BB35-7197-8B54-F4D8495247B4}"/>
              </a:ext>
            </a:extLst>
          </p:cNvPr>
          <p:cNvSpPr>
            <a:spLocks noGrp="1"/>
          </p:cNvSpPr>
          <p:nvPr>
            <p:ph idx="1"/>
          </p:nvPr>
        </p:nvSpPr>
        <p:spPr>
          <a:xfrm>
            <a:off x="628650" y="1023690"/>
            <a:ext cx="7886700" cy="5336151"/>
          </a:xfrm>
        </p:spPr>
        <p:txBody>
          <a:bodyPr>
            <a:normAutofit fontScale="92500" lnSpcReduction="20000"/>
          </a:bodyPr>
          <a:lstStyle/>
          <a:p>
            <a:pPr marL="0" indent="0" algn="just">
              <a:buNone/>
            </a:pPr>
            <a:r>
              <a:rPr lang="en-US" sz="2400" b="1" u="sng" dirty="0">
                <a:latin typeface="Cambria" panose="02040503050406030204" pitchFamily="18" charset="0"/>
                <a:ea typeface="Cambria" panose="02040503050406030204" pitchFamily="18" charset="0"/>
              </a:rPr>
              <a:t>Communication or procurement of unpublished price sensitive information (Regulation 3)</a:t>
            </a:r>
          </a:p>
          <a:p>
            <a:pPr algn="just"/>
            <a:r>
              <a:rPr lang="en-US" sz="2400" dirty="0">
                <a:latin typeface="Cambria" panose="02040503050406030204" pitchFamily="18" charset="0"/>
                <a:ea typeface="Cambria" panose="02040503050406030204" pitchFamily="18" charset="0"/>
              </a:rPr>
              <a:t>No insider shall </a:t>
            </a:r>
          </a:p>
          <a:p>
            <a:pPr algn="just"/>
            <a:r>
              <a:rPr lang="en-US" sz="2400" dirty="0">
                <a:latin typeface="Cambria" panose="02040503050406030204" pitchFamily="18" charset="0"/>
                <a:ea typeface="Cambria" panose="02040503050406030204" pitchFamily="18" charset="0"/>
              </a:rPr>
              <a:t>communicate, provide, or allow access </a:t>
            </a:r>
          </a:p>
          <a:p>
            <a:pPr algn="just"/>
            <a:r>
              <a:rPr lang="en-US" sz="2400" dirty="0">
                <a:latin typeface="Cambria" panose="02040503050406030204" pitchFamily="18" charset="0"/>
                <a:ea typeface="Cambria" panose="02040503050406030204" pitchFamily="18" charset="0"/>
              </a:rPr>
              <a:t>to any unpublished price sensitive information, </a:t>
            </a:r>
          </a:p>
          <a:p>
            <a:pPr algn="just"/>
            <a:r>
              <a:rPr lang="en-US" sz="2400" dirty="0">
                <a:latin typeface="Cambria" panose="02040503050406030204" pitchFamily="18" charset="0"/>
                <a:ea typeface="Cambria" panose="02040503050406030204" pitchFamily="18" charset="0"/>
              </a:rPr>
              <a:t>relating to a company or securities listed or proposed to be listed, to any person including other insiders </a:t>
            </a:r>
          </a:p>
          <a:p>
            <a:pPr algn="just"/>
            <a:r>
              <a:rPr lang="en-US" sz="2400" dirty="0">
                <a:latin typeface="Cambria" panose="02040503050406030204" pitchFamily="18" charset="0"/>
                <a:ea typeface="Cambria" panose="02040503050406030204" pitchFamily="18" charset="0"/>
              </a:rPr>
              <a:t>except where such communication is in furtherance of legitimate purposes, performance of duties or discharge of legal obligations.</a:t>
            </a:r>
          </a:p>
          <a:p>
            <a:pPr algn="just"/>
            <a:endParaRPr lang="en-US" sz="2400" dirty="0">
              <a:latin typeface="Cambria" panose="02040503050406030204" pitchFamily="18" charset="0"/>
              <a:ea typeface="Cambria" panose="02040503050406030204" pitchFamily="18" charset="0"/>
            </a:endParaRPr>
          </a:p>
          <a:p>
            <a:pPr marL="0" indent="0" algn="just">
              <a:buNone/>
            </a:pPr>
            <a:r>
              <a:rPr lang="en-US" sz="2400" b="1" u="sng" dirty="0">
                <a:latin typeface="Cambria" panose="02040503050406030204" pitchFamily="18" charset="0"/>
                <a:ea typeface="Cambria" panose="02040503050406030204" pitchFamily="18" charset="0"/>
              </a:rPr>
              <a:t>Trading Plans (Regulation 5)</a:t>
            </a:r>
          </a:p>
          <a:p>
            <a:pPr marL="0" indent="0" algn="just">
              <a:buNone/>
            </a:pPr>
            <a:r>
              <a:rPr lang="en-US" sz="2400" dirty="0">
                <a:latin typeface="Cambria" panose="02040503050406030204" pitchFamily="18" charset="0"/>
                <a:ea typeface="Cambria" panose="02040503050406030204" pitchFamily="18" charset="0"/>
              </a:rPr>
              <a:t>An insider shall be entitled to formulate a trading plan and present it to the </a:t>
            </a:r>
            <a:r>
              <a:rPr lang="en-US" sz="2400" b="1" i="1" dirty="0">
                <a:latin typeface="Cambria" panose="02040503050406030204" pitchFamily="18" charset="0"/>
                <a:ea typeface="Cambria" panose="02040503050406030204" pitchFamily="18" charset="0"/>
              </a:rPr>
              <a:t>compliance officer (CS) </a:t>
            </a:r>
            <a:r>
              <a:rPr lang="en-US" sz="2400" dirty="0">
                <a:latin typeface="Cambria" panose="02040503050406030204" pitchFamily="18" charset="0"/>
                <a:ea typeface="Cambria" panose="02040503050406030204" pitchFamily="18" charset="0"/>
              </a:rPr>
              <a:t>for approval and public disclosure pursuant to which trades may be carried out on his behalf in accordance with such plan. </a:t>
            </a:r>
          </a:p>
          <a:p>
            <a:pPr marL="0" indent="0" algn="just">
              <a:buNone/>
            </a:pPr>
            <a:endParaRPr lang="en-US" sz="2400"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34425"/>
            <a:ext cx="1499939" cy="755334"/>
          </a:xfrm>
          <a:prstGeom prst="rect">
            <a:avLst/>
          </a:prstGeom>
        </p:spPr>
      </p:pic>
      <p:sp>
        <p:nvSpPr>
          <p:cNvPr id="5" name="TextBox 4"/>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spTree>
    <p:extLst>
      <p:ext uri="{BB962C8B-B14F-4D97-AF65-F5344CB8AC3E}">
        <p14:creationId xmlns:p14="http://schemas.microsoft.com/office/powerpoint/2010/main" val="3854622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r>
              <a:rPr lang="en-US" sz="2400" dirty="0" smtClean="0"/>
              <a:t>SEBI Act, 1992 and Penal Provisions for Insider Trading (Section 15G)</a:t>
            </a:r>
            <a:endParaRPr lang="en-US" sz="24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371601"/>
            <a:ext cx="73152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90585" y="648866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pic>
        <p:nvPicPr>
          <p:cNvPr id="5" name="Picture 4">
            <a:extLst>
              <a:ext uri="{FF2B5EF4-FFF2-40B4-BE49-F238E27FC236}">
                <a16:creationId xmlns="" xmlns:a16="http://schemas.microsoft.com/office/drawing/2014/main" id="{65E272B9-BF93-CC0E-0EE6-670DE9917FB3}"/>
              </a:ext>
            </a:extLst>
          </p:cNvPr>
          <p:cNvPicPr>
            <a:picLocks noChangeAspect="1"/>
          </p:cNvPicPr>
          <p:nvPr/>
        </p:nvPicPr>
        <p:blipFill>
          <a:blip r:embed="rId3"/>
          <a:stretch>
            <a:fillRect/>
          </a:stretch>
        </p:blipFill>
        <p:spPr>
          <a:xfrm>
            <a:off x="7441950" y="134425"/>
            <a:ext cx="1499939" cy="755334"/>
          </a:xfrm>
          <a:prstGeom prst="rect">
            <a:avLst/>
          </a:prstGeom>
        </p:spPr>
      </p:pic>
    </p:spTree>
    <p:extLst>
      <p:ext uri="{BB962C8B-B14F-4D97-AF65-F5344CB8AC3E}">
        <p14:creationId xmlns:p14="http://schemas.microsoft.com/office/powerpoint/2010/main" val="1481033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0686020-BB35-7197-8B54-F4D8495247B4}"/>
              </a:ext>
            </a:extLst>
          </p:cNvPr>
          <p:cNvSpPr>
            <a:spLocks noGrp="1"/>
          </p:cNvSpPr>
          <p:nvPr>
            <p:ph idx="1"/>
          </p:nvPr>
        </p:nvSpPr>
        <p:spPr>
          <a:xfrm>
            <a:off x="399745" y="1209505"/>
            <a:ext cx="8273609" cy="5694948"/>
          </a:xfrm>
        </p:spPr>
        <p:txBody>
          <a:bodyPr>
            <a:normAutofit lnSpcReduction="10000"/>
          </a:bodyPr>
          <a:lstStyle/>
          <a:p>
            <a:pPr algn="just"/>
            <a:r>
              <a:rPr lang="en-US" sz="1800" dirty="0">
                <a:latin typeface="Cambria" panose="02040503050406030204" pitchFamily="18" charset="0"/>
                <a:ea typeface="Cambria" panose="02040503050406030204" pitchFamily="18" charset="0"/>
              </a:rPr>
              <a:t>A  whistleblower is defined as an employee who reports an activity that the employee considers to be illegal or dishonest to one or more of the stakeholders of the company.</a:t>
            </a:r>
          </a:p>
          <a:p>
            <a:pPr algn="just"/>
            <a:r>
              <a:rPr lang="en-US" sz="1800" dirty="0">
                <a:latin typeface="Cambria" panose="02040503050406030204" pitchFamily="18" charset="0"/>
                <a:ea typeface="Cambria" panose="02040503050406030204" pitchFamily="18" charset="0"/>
              </a:rPr>
              <a:t>The whistleblower is not responsible for investigating the activity or for determining fault or corrective measures; appropriate management officials are charged with these responsibilities.</a:t>
            </a:r>
          </a:p>
          <a:p>
            <a:pPr algn="just"/>
            <a:r>
              <a:rPr lang="en-US" sz="1800" dirty="0">
                <a:latin typeface="Cambria" panose="02040503050406030204" pitchFamily="18" charset="0"/>
                <a:ea typeface="Cambria" panose="02040503050406030204" pitchFamily="18" charset="0"/>
              </a:rPr>
              <a:t>In India, SEBI mandates that the listed company shall have a whistle-blower policy and make employees aware of such policy to enable employees to report instances of leak of unpublished price sensitive information. </a:t>
            </a:r>
          </a:p>
          <a:p>
            <a:pPr algn="just"/>
            <a:r>
              <a:rPr lang="en-US" sz="1800" dirty="0">
                <a:latin typeface="Cambria" panose="02040503050406030204" pitchFamily="18" charset="0"/>
                <a:ea typeface="Cambria" panose="02040503050406030204" pitchFamily="18" charset="0"/>
              </a:rPr>
              <a:t>Section 177(9) of the Companies Act, 2013 provides that every </a:t>
            </a:r>
          </a:p>
          <a:p>
            <a:pPr algn="just">
              <a:buFont typeface="Wingdings" panose="05000000000000000000" pitchFamily="2" charset="2"/>
              <a:buChar char="v"/>
            </a:pPr>
            <a:r>
              <a:rPr lang="en-US" sz="1800" dirty="0">
                <a:latin typeface="Cambria" panose="02040503050406030204" pitchFamily="18" charset="0"/>
                <a:ea typeface="Cambria" panose="02040503050406030204" pitchFamily="18" charset="0"/>
              </a:rPr>
              <a:t>listed company </a:t>
            </a:r>
          </a:p>
          <a:p>
            <a:pPr algn="just">
              <a:buFont typeface="Wingdings" panose="05000000000000000000" pitchFamily="2" charset="2"/>
              <a:buChar char="v"/>
            </a:pPr>
            <a:r>
              <a:rPr lang="en-US" sz="1800" dirty="0">
                <a:latin typeface="Cambria" panose="02040503050406030204" pitchFamily="18" charset="0"/>
                <a:ea typeface="Cambria" panose="02040503050406030204" pitchFamily="18" charset="0"/>
              </a:rPr>
              <a:t>Companies which accept deposits from the public;</a:t>
            </a:r>
          </a:p>
          <a:p>
            <a:pPr algn="just">
              <a:buFont typeface="Wingdings" panose="05000000000000000000" pitchFamily="2" charset="2"/>
              <a:buChar char="v"/>
            </a:pPr>
            <a:r>
              <a:rPr lang="en-US" sz="1800" dirty="0">
                <a:latin typeface="Cambria" panose="02040503050406030204" pitchFamily="18" charset="0"/>
                <a:ea typeface="Cambria" panose="02040503050406030204" pitchFamily="18" charset="0"/>
              </a:rPr>
              <a:t>Companies which have borrowed money from banks and public financial institutions in excess of Rs. 50 Crores </a:t>
            </a:r>
          </a:p>
          <a:p>
            <a:pPr marL="0" indent="0" algn="just">
              <a:buNone/>
            </a:pPr>
            <a:r>
              <a:rPr lang="en-US" sz="1800" dirty="0">
                <a:latin typeface="Cambria" panose="02040503050406030204" pitchFamily="18" charset="0"/>
                <a:ea typeface="Cambria" panose="02040503050406030204" pitchFamily="18" charset="0"/>
              </a:rPr>
              <a:t>shall establish a vigil mechanism for Directors and employees to report genuine concerns in such manner as may be prescribed.</a:t>
            </a:r>
          </a:p>
          <a:p>
            <a:pPr algn="just"/>
            <a:r>
              <a:rPr lang="en-US" sz="1800" dirty="0">
                <a:latin typeface="Cambria" panose="02040503050406030204" pitchFamily="18" charset="0"/>
                <a:ea typeface="Cambria" panose="02040503050406030204" pitchFamily="18" charset="0"/>
              </a:rPr>
              <a:t>Section 177(10) provides that the vigil mechanism under sub-section (9) shall provide for adequate safeguards against </a:t>
            </a:r>
            <a:r>
              <a:rPr lang="en-US" sz="1800" dirty="0" err="1">
                <a:latin typeface="Cambria" panose="02040503050406030204" pitchFamily="18" charset="0"/>
                <a:ea typeface="Cambria" panose="02040503050406030204" pitchFamily="18" charset="0"/>
              </a:rPr>
              <a:t>victimisation</a:t>
            </a:r>
            <a:r>
              <a:rPr lang="en-US" sz="1800" dirty="0">
                <a:latin typeface="Cambria" panose="02040503050406030204" pitchFamily="18" charset="0"/>
                <a:ea typeface="Cambria" panose="02040503050406030204" pitchFamily="18" charset="0"/>
              </a:rPr>
              <a:t> of persons who use such mechanism and make provision for direct access to the chairperson of the Audit Committee in appropriate or exceptional cases.</a:t>
            </a:r>
          </a:p>
        </p:txBody>
      </p:sp>
      <p:pic>
        <p:nvPicPr>
          <p:cNvPr id="4" name="Picture 3">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34425"/>
            <a:ext cx="1499939" cy="755334"/>
          </a:xfrm>
          <a:prstGeom prst="rect">
            <a:avLst/>
          </a:prstGeom>
        </p:spPr>
      </p:pic>
      <p:sp>
        <p:nvSpPr>
          <p:cNvPr id="6" name="TextBox 5">
            <a:extLst>
              <a:ext uri="{FF2B5EF4-FFF2-40B4-BE49-F238E27FC236}">
                <a16:creationId xmlns="" xmlns:a16="http://schemas.microsoft.com/office/drawing/2014/main" id="{0F11D346-7525-F358-2504-C8527AB7D9E2}"/>
              </a:ext>
            </a:extLst>
          </p:cNvPr>
          <p:cNvSpPr txBox="1"/>
          <p:nvPr/>
        </p:nvSpPr>
        <p:spPr>
          <a:xfrm>
            <a:off x="533400" y="619780"/>
            <a:ext cx="6566647" cy="523220"/>
          </a:xfrm>
          <a:prstGeom prst="rect">
            <a:avLst/>
          </a:prstGeom>
          <a:noFill/>
        </p:spPr>
        <p:txBody>
          <a:bodyPr wrap="square">
            <a:spAutoFit/>
          </a:bodyPr>
          <a:lstStyle/>
          <a:p>
            <a:r>
              <a:rPr lang="en-US" sz="2800" b="1" dirty="0">
                <a:latin typeface="Cambria" panose="02040503050406030204" pitchFamily="18" charset="0"/>
                <a:cs typeface="Calibri" panose="020F0502020204030204" pitchFamily="34" charset="0"/>
              </a:rPr>
              <a:t>Vigil Mechanism and Whistle Blowing</a:t>
            </a:r>
            <a:endParaRPr lang="en-US" sz="2800" dirty="0"/>
          </a:p>
        </p:txBody>
      </p:sp>
      <p:sp>
        <p:nvSpPr>
          <p:cNvPr id="5" name="TextBox 4"/>
          <p:cNvSpPr txBox="1"/>
          <p:nvPr/>
        </p:nvSpPr>
        <p:spPr>
          <a:xfrm>
            <a:off x="90585" y="656486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spTree>
    <p:extLst>
      <p:ext uri="{BB962C8B-B14F-4D97-AF65-F5344CB8AC3E}">
        <p14:creationId xmlns:p14="http://schemas.microsoft.com/office/powerpoint/2010/main" val="2161539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smtClean="0"/>
              <a:t/>
            </a:r>
            <a:br>
              <a:rPr lang="en-US" dirty="0" smtClean="0"/>
            </a:br>
            <a:r>
              <a:rPr lang="en-US" dirty="0" smtClean="0"/>
              <a:t>Investors </a:t>
            </a:r>
            <a:r>
              <a:rPr lang="en-US" dirty="0"/>
              <a:t>A</a:t>
            </a:r>
            <a:r>
              <a:rPr lang="en-US" dirty="0" smtClean="0"/>
              <a:t>wareness and Activism.</a:t>
            </a:r>
            <a:br>
              <a:rPr lang="en-US" dirty="0" smtClean="0"/>
            </a:br>
            <a:endParaRPr lang="en-US" dirty="0"/>
          </a:p>
        </p:txBody>
      </p:sp>
      <p:sp>
        <p:nvSpPr>
          <p:cNvPr id="3" name="Content Placeholder 2"/>
          <p:cNvSpPr>
            <a:spLocks noGrp="1"/>
          </p:cNvSpPr>
          <p:nvPr>
            <p:ph idx="1"/>
          </p:nvPr>
        </p:nvSpPr>
        <p:spPr/>
        <p:txBody>
          <a:bodyPr>
            <a:normAutofit fontScale="55000" lnSpcReduction="20000"/>
          </a:bodyPr>
          <a:lstStyle/>
          <a:p>
            <a:pPr>
              <a:buFont typeface="Arial"/>
              <a:buChar char="•"/>
            </a:pPr>
            <a:r>
              <a:rPr lang="en-US" dirty="0" smtClean="0"/>
              <a:t>Investor awareness and activism are crucial elements in safeguarding investors' interests and ensuring a fair and transparent financial market. Here's what each entails:</a:t>
            </a:r>
          </a:p>
          <a:p>
            <a:pPr marL="0" indent="0">
              <a:buNone/>
            </a:pPr>
            <a:endParaRPr lang="en-US" dirty="0" smtClean="0"/>
          </a:p>
          <a:p>
            <a:r>
              <a:rPr lang="en-US" dirty="0" smtClean="0"/>
              <a:t>1. **Investor Awareness:** This involves educating investors about financial markets, investment products, risks involved, and their rights and responsibilities. It includes initiatives such as workshops, seminars, educational campaigns, and informative materials aimed at empowering investors to make informed decisions. Greater awareness helps investors navigate the complexities of the market, understand potential risks, and make prudent investment choices.</a:t>
            </a:r>
          </a:p>
          <a:p>
            <a:endParaRPr lang="en-US" dirty="0" smtClean="0"/>
          </a:p>
          <a:p>
            <a:r>
              <a:rPr lang="en-US" dirty="0" smtClean="0"/>
              <a:t>2. **Activism:** Investor activism refers to the proactive involvement of investors in corporate governance matters and market-related issues. It involves shareholders exercising their rights to influence companies' decisions, policies, or practices. Activism can take various forms, such as voting on corporate matters, engaging in shareholder resolutions, advocating for changes in company practices, or collaborating with other investors to address common concerns.</a:t>
            </a:r>
          </a:p>
        </p:txBody>
      </p:sp>
      <p:sp>
        <p:nvSpPr>
          <p:cNvPr id="4" name="TextBox 3"/>
          <p:cNvSpPr txBox="1"/>
          <p:nvPr/>
        </p:nvSpPr>
        <p:spPr>
          <a:xfrm>
            <a:off x="90585" y="641246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pic>
        <p:nvPicPr>
          <p:cNvPr id="5" name="Picture 4">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34425"/>
            <a:ext cx="1499939" cy="755334"/>
          </a:xfrm>
          <a:prstGeom prst="rect">
            <a:avLst/>
          </a:prstGeom>
        </p:spPr>
      </p:pic>
    </p:spTree>
    <p:extLst>
      <p:ext uri="{BB962C8B-B14F-4D97-AF65-F5344CB8AC3E}">
        <p14:creationId xmlns:p14="http://schemas.microsoft.com/office/powerpoint/2010/main" val="1286032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Week </a:t>
            </a:r>
            <a:r>
              <a:rPr lang="en-US" dirty="0" smtClean="0"/>
              <a:t>4: </a:t>
            </a:r>
            <a:r>
              <a:rPr lang="en-US" dirty="0"/>
              <a:t>Learning Objectives</a:t>
            </a:r>
            <a:endParaRPr lang="en-US" dirty="0"/>
          </a:p>
        </p:txBody>
      </p:sp>
      <p:sp>
        <p:nvSpPr>
          <p:cNvPr id="4" name="Content Placeholder 3"/>
          <p:cNvSpPr>
            <a:spLocks noGrp="1"/>
          </p:cNvSpPr>
          <p:nvPr>
            <p:ph idx="1"/>
          </p:nvPr>
        </p:nvSpPr>
        <p:spPr/>
        <p:txBody>
          <a:bodyPr/>
          <a:lstStyle/>
          <a:p>
            <a:pPr marL="0" indent="0" algn="just">
              <a:buNone/>
            </a:pPr>
            <a:r>
              <a:rPr lang="en-US" dirty="0" smtClean="0"/>
              <a:t>The objective is to make the learners aware about the protection of investors’ interests. Another objective is to discuss about the role of SEBI and Stock Exchanges in investor protection. Important topics like Insider trading and investor activism will also be  shared in detail.</a:t>
            </a:r>
            <a:endParaRPr lang="en-US" dirty="0"/>
          </a:p>
        </p:txBody>
      </p:sp>
    </p:spTree>
    <p:extLst>
      <p:ext uri="{BB962C8B-B14F-4D97-AF65-F5344CB8AC3E}">
        <p14:creationId xmlns:p14="http://schemas.microsoft.com/office/powerpoint/2010/main" val="3542300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fontScale="47500" lnSpcReduction="20000"/>
          </a:bodyPr>
          <a:lstStyle/>
          <a:p>
            <a:pPr algn="just"/>
            <a:r>
              <a:rPr lang="en-US" dirty="0" smtClean="0"/>
              <a:t>In the Indian stock market, investor activism has been gradually gaining prominence as shareholders and other stakeholders become more aware of their rights and the impact they can have on companies. Here's how investor activism manifests in the Indian context:</a:t>
            </a:r>
          </a:p>
          <a:p>
            <a:pPr algn="just"/>
            <a:endParaRPr lang="en-US" dirty="0" smtClean="0"/>
          </a:p>
          <a:p>
            <a:pPr algn="just"/>
            <a:r>
              <a:rPr lang="en-US" dirty="0" smtClean="0"/>
              <a:t>1. **Proxy Voting and Shareholder Resolutions:** Shareholders exercise their voting rights during company annual general meetings (AGMs) to influence key decisions. They may propose resolutions on issues such as corporate governance reforms, executive compensation, board composition, or environmental and social policies.</a:t>
            </a:r>
          </a:p>
          <a:p>
            <a:pPr algn="just"/>
            <a:endParaRPr lang="en-US" dirty="0" smtClean="0"/>
          </a:p>
          <a:p>
            <a:pPr algn="just"/>
            <a:r>
              <a:rPr lang="en-US" dirty="0" smtClean="0"/>
              <a:t>2. **Engagement with Company Management:** Institutional investors and activist shareholders engage directly with company management to discuss concerns, advocate for changes, or seek clarification on strategic decisions. These engagements could involve dialogues on governance practices, capital allocation, or business strategies.</a:t>
            </a:r>
          </a:p>
          <a:p>
            <a:pPr algn="just"/>
            <a:endParaRPr lang="en-US" dirty="0" smtClean="0"/>
          </a:p>
          <a:p>
            <a:pPr algn="just"/>
            <a:r>
              <a:rPr lang="en-US" dirty="0" smtClean="0"/>
              <a:t>3. **Corporate Governance Advocacy:** Investor activism often focuses on improving corporate governance standards. Activists push for greater transparency, better board oversight, independent director appointments, and adherence to ethical business practices.</a:t>
            </a:r>
          </a:p>
        </p:txBody>
      </p:sp>
      <p:sp>
        <p:nvSpPr>
          <p:cNvPr id="4" name="TextBox 3"/>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pic>
        <p:nvPicPr>
          <p:cNvPr id="5" name="Picture 4">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34425"/>
            <a:ext cx="1499939" cy="755334"/>
          </a:xfrm>
          <a:prstGeom prst="rect">
            <a:avLst/>
          </a:prstGeom>
        </p:spPr>
      </p:pic>
    </p:spTree>
    <p:extLst>
      <p:ext uri="{BB962C8B-B14F-4D97-AF65-F5344CB8AC3E}">
        <p14:creationId xmlns:p14="http://schemas.microsoft.com/office/powerpoint/2010/main" val="38553655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fontScale="40000" lnSpcReduction="20000"/>
          </a:bodyPr>
          <a:lstStyle/>
          <a:p>
            <a:endParaRPr lang="en-US" dirty="0" smtClean="0"/>
          </a:p>
          <a:p>
            <a:pPr algn="just"/>
            <a:r>
              <a:rPr lang="en-US" sz="3500" dirty="0" smtClean="0"/>
              <a:t>4. **Environmental, Social, and Governance (ESG) Concerns:** Investors increasingly advocate for companies to adopt ESG practices. They might raise concerns about environmental impact, social responsibility, or ethical behavior and urge companies to integrate these considerations into their operations.</a:t>
            </a:r>
          </a:p>
          <a:p>
            <a:pPr algn="just"/>
            <a:endParaRPr lang="en-US" sz="3500" dirty="0" smtClean="0"/>
          </a:p>
          <a:p>
            <a:pPr algn="just"/>
            <a:r>
              <a:rPr lang="en-US" sz="3500" dirty="0" smtClean="0"/>
              <a:t>5. **Class Action Lawsuits and Legal Action:** In cases of perceived misconduct or corporate wrongdoing, investors might resort to legal action, including class action lawsuits, to seek </a:t>
            </a:r>
            <a:r>
              <a:rPr lang="en-US" sz="3500" dirty="0" err="1" smtClean="0"/>
              <a:t>redressal</a:t>
            </a:r>
            <a:r>
              <a:rPr lang="en-US" sz="3500" dirty="0" smtClean="0"/>
              <a:t> for violations of securities laws or breaches of fiduciary duties by company management.</a:t>
            </a:r>
          </a:p>
          <a:p>
            <a:pPr algn="just"/>
            <a:endParaRPr lang="en-US" sz="3500" dirty="0" smtClean="0"/>
          </a:p>
          <a:p>
            <a:pPr algn="just"/>
            <a:r>
              <a:rPr lang="en-US" sz="3500" dirty="0" smtClean="0"/>
              <a:t>6. **Activist Funds and Institutional Investors:** Some institutional investors and activist funds take substantial stakes in companies with the aim of effecting change. They might agitate for restructuring, changes in leadership, or strategic shifts to unlock shareholder value.</a:t>
            </a:r>
          </a:p>
          <a:p>
            <a:pPr algn="just"/>
            <a:endParaRPr lang="en-US" sz="3500" dirty="0" smtClean="0"/>
          </a:p>
          <a:p>
            <a:pPr algn="just"/>
            <a:r>
              <a:rPr lang="en-US" sz="3500" dirty="0" smtClean="0"/>
              <a:t>7. **Regulatory Engagement:** Activist investors may engage with regulatory bodies like SEBI to highlight governance lapses, suggest regulatory reforms, or seek intervention in cases where corporate actions are not aligned with investor interests.</a:t>
            </a:r>
          </a:p>
          <a:p>
            <a:pPr algn="just"/>
            <a:endParaRPr lang="en-US" sz="3500" dirty="0" smtClean="0"/>
          </a:p>
          <a:p>
            <a:pPr algn="just"/>
            <a:r>
              <a:rPr lang="en-US" sz="3500" dirty="0" smtClean="0"/>
              <a:t>While investor activism in the Indian stock market is growing, it's important to note that cultural and regulatory factors may influence the extent and style of activism. However, this activism contributes to greater corporate accountability, improved governance practices, and potentially drives positive changes in companies, benefiting shareholders and the broader market ecosystem.</a:t>
            </a:r>
          </a:p>
          <a:p>
            <a:endParaRPr lang="en-US" dirty="0"/>
          </a:p>
        </p:txBody>
      </p:sp>
      <p:sp>
        <p:nvSpPr>
          <p:cNvPr id="4" name="TextBox 3"/>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pic>
        <p:nvPicPr>
          <p:cNvPr id="5" name="Picture 4">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34425"/>
            <a:ext cx="1499939" cy="755334"/>
          </a:xfrm>
          <a:prstGeom prst="rect">
            <a:avLst/>
          </a:prstGeom>
        </p:spPr>
      </p:pic>
    </p:spTree>
    <p:extLst>
      <p:ext uri="{BB962C8B-B14F-4D97-AF65-F5344CB8AC3E}">
        <p14:creationId xmlns:p14="http://schemas.microsoft.com/office/powerpoint/2010/main" val="9372769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fontScale="40000" lnSpcReduction="20000"/>
          </a:bodyPr>
          <a:lstStyle/>
          <a:p>
            <a:pPr algn="just"/>
            <a:r>
              <a:rPr lang="en-US" sz="3800" dirty="0" smtClean="0"/>
              <a:t>Both awareness and activism are essential for maintaining market integrity and investor protection:</a:t>
            </a:r>
          </a:p>
          <a:p>
            <a:pPr algn="just"/>
            <a:endParaRPr lang="en-US" sz="3800" dirty="0" smtClean="0"/>
          </a:p>
          <a:p>
            <a:pPr algn="just"/>
            <a:r>
              <a:rPr lang="en-US" sz="3800" dirty="0" smtClean="0"/>
              <a:t>- **Transparency and Accountability:** Increased awareness ensures that investors understand the importance of transparency in financial dealings and corporate governance. Activism, on the other hand, holds companies accountable for their actions by advocating for transparent practices.</a:t>
            </a:r>
          </a:p>
          <a:p>
            <a:pPr algn="just"/>
            <a:endParaRPr lang="en-US" sz="3800" dirty="0" smtClean="0"/>
          </a:p>
          <a:p>
            <a:pPr algn="just"/>
            <a:r>
              <a:rPr lang="en-US" sz="3800" dirty="0" smtClean="0"/>
              <a:t>- **Risk Mitigation:** Educated investors are better equipped to assess risks associated with investments, reducing the likelihood of falling into fraudulent schemes or making uninformed decisions. Activism can also push for risk mitigation measures within companies.</a:t>
            </a:r>
          </a:p>
          <a:p>
            <a:pPr algn="just"/>
            <a:endParaRPr lang="en-US" sz="3800" dirty="0" smtClean="0"/>
          </a:p>
          <a:p>
            <a:pPr algn="just"/>
            <a:r>
              <a:rPr lang="en-US" sz="3800" dirty="0" smtClean="0"/>
              <a:t>- **Market Stability:** Informed investors contribute to a stable market by making rational investment choices. Activism acts as a check and balance mechanism, ensuring that companies operate ethically and responsibly, thereby contributing to market stability.</a:t>
            </a:r>
          </a:p>
          <a:p>
            <a:pPr algn="just"/>
            <a:endParaRPr lang="en-US" sz="3800" dirty="0" smtClean="0"/>
          </a:p>
          <a:p>
            <a:pPr algn="just"/>
            <a:r>
              <a:rPr lang="en-US" sz="3800" dirty="0" smtClean="0"/>
              <a:t>- **Regulatory Support:** Both awareness and activism complement regulatory efforts in investor protection. Educated investors are more likely to report irregularities, and investor activism can highlight areas where regulatory oversight might be necessary.</a:t>
            </a:r>
          </a:p>
          <a:p>
            <a:pPr algn="just"/>
            <a:endParaRPr lang="en-US" sz="3800" dirty="0" smtClean="0"/>
          </a:p>
          <a:p>
            <a:pPr algn="just"/>
            <a:r>
              <a:rPr lang="en-US" sz="3800" dirty="0" smtClean="0"/>
              <a:t>By promoting awareness and encouraging activism, investors can play an active role in fostering a healthy and fair financial market, while also safeguarding their own interests and the interests of other market participants.</a:t>
            </a:r>
          </a:p>
          <a:p>
            <a:endParaRPr lang="en-US" dirty="0"/>
          </a:p>
        </p:txBody>
      </p:sp>
      <p:sp>
        <p:nvSpPr>
          <p:cNvPr id="4" name="TextBox 3"/>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pic>
        <p:nvPicPr>
          <p:cNvPr id="5" name="Picture 4">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34425"/>
            <a:ext cx="1499939" cy="755334"/>
          </a:xfrm>
          <a:prstGeom prst="rect">
            <a:avLst/>
          </a:prstGeom>
        </p:spPr>
      </p:pic>
    </p:spTree>
    <p:extLst>
      <p:ext uri="{BB962C8B-B14F-4D97-AF65-F5344CB8AC3E}">
        <p14:creationId xmlns:p14="http://schemas.microsoft.com/office/powerpoint/2010/main" val="2576596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a:t>
            </a:r>
            <a:endParaRPr lang="en-US" dirty="0"/>
          </a:p>
        </p:txBody>
      </p:sp>
      <p:sp>
        <p:nvSpPr>
          <p:cNvPr id="3" name="Content Placeholder 2"/>
          <p:cNvSpPr>
            <a:spLocks noGrp="1"/>
          </p:cNvSpPr>
          <p:nvPr>
            <p:ph idx="1"/>
          </p:nvPr>
        </p:nvSpPr>
        <p:spPr/>
        <p:txBody>
          <a:bodyPr/>
          <a:lstStyle/>
          <a:p>
            <a:pPr marL="0" indent="0" algn="just">
              <a:buNone/>
            </a:pPr>
            <a:r>
              <a:rPr lang="en-IN" dirty="0"/>
              <a:t>Learners will be awakened about the investors protection laws and bodies. They will learn about the role of SEBI and Stock </a:t>
            </a:r>
            <a:r>
              <a:rPr lang="en-IN" dirty="0" smtClean="0"/>
              <a:t>exchanges in investor protection and their grievance redressal.They </a:t>
            </a:r>
            <a:r>
              <a:rPr lang="en-IN" dirty="0"/>
              <a:t>will be enlighted with the concept of Investors’ activism. </a:t>
            </a:r>
            <a:endParaRPr lang="en-US" dirty="0"/>
          </a:p>
        </p:txBody>
      </p:sp>
    </p:spTree>
    <p:extLst>
      <p:ext uri="{BB962C8B-B14F-4D97-AF65-F5344CB8AC3E}">
        <p14:creationId xmlns:p14="http://schemas.microsoft.com/office/powerpoint/2010/main" val="442991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SEBI</a:t>
            </a:r>
            <a:endParaRPr lang="en-US"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a:t>SEBI stands for the Securities and Exchange Board of India. It's the regulatory body in India that oversees the functioning of securities markets, ensuring fairness, transparency, and investor protection within the financial realm. </a:t>
            </a:r>
            <a:endParaRPr lang="en-US" dirty="0" smtClean="0"/>
          </a:p>
          <a:p>
            <a:pPr marL="0" indent="0" algn="just">
              <a:buNone/>
            </a:pPr>
            <a:endParaRPr lang="en-US" dirty="0"/>
          </a:p>
          <a:p>
            <a:pPr marL="0" indent="0" algn="just">
              <a:buNone/>
            </a:pPr>
            <a:r>
              <a:rPr lang="en-US" dirty="0" smtClean="0"/>
              <a:t>This </a:t>
            </a:r>
            <a:r>
              <a:rPr lang="en-US" dirty="0"/>
              <a:t>organization regulates stock exchanges, brokers, and other participants in the Indian securities market. </a:t>
            </a:r>
            <a:endParaRPr lang="en-US" dirty="0" smtClean="0"/>
          </a:p>
          <a:p>
            <a:pPr marL="0" indent="0" algn="just">
              <a:buNone/>
            </a:pPr>
            <a:endParaRPr lang="en-US" dirty="0"/>
          </a:p>
          <a:p>
            <a:pPr marL="0" indent="0" algn="just">
              <a:buNone/>
            </a:pPr>
            <a:r>
              <a:rPr lang="en-US" dirty="0" smtClean="0"/>
              <a:t>Its </a:t>
            </a:r>
            <a:r>
              <a:rPr lang="en-US" dirty="0"/>
              <a:t>primary aim is to create a conducive environment for investors and ensure the healthy growth of the securities market in India.</a:t>
            </a:r>
          </a:p>
        </p:txBody>
      </p:sp>
      <p:sp>
        <p:nvSpPr>
          <p:cNvPr id="4" name="TextBox 3"/>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pic>
        <p:nvPicPr>
          <p:cNvPr id="5" name="Picture 4">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34425"/>
            <a:ext cx="1499939" cy="755334"/>
          </a:xfrm>
          <a:prstGeom prst="rect">
            <a:avLst/>
          </a:prstGeom>
        </p:spPr>
      </p:pic>
    </p:spTree>
    <p:extLst>
      <p:ext uri="{BB962C8B-B14F-4D97-AF65-F5344CB8AC3E}">
        <p14:creationId xmlns:p14="http://schemas.microsoft.com/office/powerpoint/2010/main" val="2947024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dirty="0" smtClean="0"/>
              <a:t>Role of SEBI in Stock Market</a:t>
            </a:r>
            <a:endParaRPr lang="en-US" dirty="0"/>
          </a:p>
        </p:txBody>
      </p:sp>
      <p:sp>
        <p:nvSpPr>
          <p:cNvPr id="3" name="Content Placeholder 2"/>
          <p:cNvSpPr>
            <a:spLocks noGrp="1"/>
          </p:cNvSpPr>
          <p:nvPr>
            <p:ph idx="1"/>
          </p:nvPr>
        </p:nvSpPr>
        <p:spPr>
          <a:xfrm>
            <a:off x="457200" y="1371600"/>
            <a:ext cx="8229600" cy="4525963"/>
          </a:xfrm>
        </p:spPr>
        <p:txBody>
          <a:bodyPr>
            <a:noAutofit/>
          </a:bodyPr>
          <a:lstStyle/>
          <a:p>
            <a:pPr marL="0" indent="0" algn="just">
              <a:buNone/>
            </a:pPr>
            <a:r>
              <a:rPr lang="en-US" sz="1600" dirty="0" smtClean="0"/>
              <a:t>SEBI, the Securities and Exchange Board of India, plays a crucial role in regulating and overseeing the Indian stock market. Its key functions include:</a:t>
            </a:r>
          </a:p>
          <a:p>
            <a:pPr marL="0" indent="0" algn="just">
              <a:buNone/>
            </a:pPr>
            <a:r>
              <a:rPr lang="en-US" sz="1600" dirty="0" smtClean="0"/>
              <a:t>1. **Regulatory Oversight:** SEBI sets guidelines and regulations to ensure fair and transparent practices in the securities market. It monitors entities like stock exchanges, brokers, and other intermediaries to maintain market integrity.</a:t>
            </a:r>
          </a:p>
          <a:p>
            <a:pPr marL="0" indent="0" algn="just">
              <a:buNone/>
            </a:pPr>
            <a:r>
              <a:rPr lang="en-US" sz="1600" dirty="0" smtClean="0"/>
              <a:t>2. **Investor Protection:** It safeguards the interests of investors by promoting transparency, ensuring disclosures, and preventing fraudulent activities in the market. SEBI also educates investors about their rights and responsibilities.</a:t>
            </a:r>
          </a:p>
          <a:p>
            <a:pPr marL="0" indent="0" algn="just">
              <a:buNone/>
            </a:pPr>
            <a:r>
              <a:rPr lang="en-US" sz="1600" dirty="0" smtClean="0"/>
              <a:t>3. **Market Development:** SEBI works on initiatives to foster the growth and development of the securities market. It introduces new products, reforms, and policies to enhance market efficiency and liquidity.</a:t>
            </a:r>
          </a:p>
          <a:p>
            <a:pPr marL="0" indent="0" algn="just">
              <a:buNone/>
            </a:pPr>
            <a:r>
              <a:rPr lang="en-US" sz="1600" dirty="0" smtClean="0"/>
              <a:t>4. **Regulating Intermediaries:** SEBI regulates various market intermediaries like stockbrokers, merchant bankers, mutual funds, and credit rating agencies. It establishes rules to govern their conduct and operations.</a:t>
            </a:r>
          </a:p>
          <a:p>
            <a:pPr marL="0" indent="0" algn="just">
              <a:buNone/>
            </a:pPr>
            <a:r>
              <a:rPr lang="en-US" sz="1600" dirty="0" smtClean="0"/>
              <a:t>5. **Enforcement of Regulations:** SEBI has the authority to investigate and take action against any entity or individual violating securities laws. It imposes penalties or other disciplinary measures to ensure compliance.</a:t>
            </a:r>
          </a:p>
          <a:p>
            <a:pPr marL="0" indent="0" algn="just">
              <a:buNone/>
            </a:pPr>
            <a:r>
              <a:rPr lang="en-US" sz="1600" dirty="0" smtClean="0"/>
              <a:t>Overall, SEBI's role is pivotal in maintaining the integrity and stability of the Indian stock market, fostering investor confidence, and facilitating its growth while ensuring fair practices and protecting investor interests.</a:t>
            </a:r>
            <a:endParaRPr lang="en-US" sz="1600" dirty="0"/>
          </a:p>
        </p:txBody>
      </p:sp>
      <p:sp>
        <p:nvSpPr>
          <p:cNvPr id="4" name="TextBox 3"/>
          <p:cNvSpPr txBox="1"/>
          <p:nvPr/>
        </p:nvSpPr>
        <p:spPr>
          <a:xfrm>
            <a:off x="90585" y="656486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pic>
        <p:nvPicPr>
          <p:cNvPr id="5" name="Picture 4">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34425"/>
            <a:ext cx="1499939" cy="755334"/>
          </a:xfrm>
          <a:prstGeom prst="rect">
            <a:avLst/>
          </a:prstGeom>
        </p:spPr>
      </p:pic>
    </p:spTree>
    <p:extLst>
      <p:ext uri="{BB962C8B-B14F-4D97-AF65-F5344CB8AC3E}">
        <p14:creationId xmlns:p14="http://schemas.microsoft.com/office/powerpoint/2010/main" val="2427149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Investor Protection and SEBI</a:t>
            </a:r>
            <a:endParaRPr lang="en-US" dirty="0"/>
          </a:p>
        </p:txBody>
      </p:sp>
      <p:sp>
        <p:nvSpPr>
          <p:cNvPr id="3" name="Content Placeholder 2"/>
          <p:cNvSpPr>
            <a:spLocks noGrp="1"/>
          </p:cNvSpPr>
          <p:nvPr>
            <p:ph idx="1"/>
          </p:nvPr>
        </p:nvSpPr>
        <p:spPr>
          <a:xfrm>
            <a:off x="457200" y="1600200"/>
            <a:ext cx="8229600" cy="4724400"/>
          </a:xfrm>
        </p:spPr>
        <p:txBody>
          <a:bodyPr>
            <a:noAutofit/>
          </a:bodyPr>
          <a:lstStyle/>
          <a:p>
            <a:pPr algn="just"/>
            <a:r>
              <a:rPr lang="en-US" sz="1600" b="1" i="1" dirty="0"/>
              <a:t>The Preamble of the Securities and Exchange Board of India describes the basic functions of the Securities and Exchange Board of India as</a:t>
            </a:r>
          </a:p>
          <a:p>
            <a:pPr marL="0" indent="0" algn="just">
              <a:buNone/>
            </a:pPr>
            <a:r>
              <a:rPr lang="en-US" sz="1600" b="1" i="1" dirty="0" smtClean="0">
                <a:effectLst/>
              </a:rPr>
              <a:t>        ...to protect the interests of investors in securities and to promote the development of, and to regulate the securities market and for matters connected therewith or incidental thereto. </a:t>
            </a:r>
          </a:p>
          <a:p>
            <a:pPr algn="just"/>
            <a:r>
              <a:rPr lang="en-US" sz="1600" dirty="0" smtClean="0"/>
              <a:t>SEBI ensures investor protection in the Indian securities market:</a:t>
            </a:r>
          </a:p>
          <a:p>
            <a:pPr algn="just"/>
            <a:r>
              <a:rPr lang="en-US" sz="1600" dirty="0" smtClean="0"/>
              <a:t>1. **Promoting Transparency:** SEBI mandates companies to disclose accurate and timely information to the public. This includes financial statements, corporate governance practices, shareholding patterns, and material events that might affect stock prices. By ensuring transparency, investors can make informed decisions based on reliable information.</a:t>
            </a:r>
          </a:p>
          <a:p>
            <a:pPr algn="just"/>
            <a:r>
              <a:rPr lang="en-US" sz="1600" dirty="0" smtClean="0"/>
              <a:t>2. **Disclosure Requirements:** SEBI sets strict disclosure norms for companies issuing securities. This ensures that investors have access to all relevant information before investing. For instance, before an initial public offering (IPO), companies must disclose their financials, business model, risk factors, and utilization of funds raised through the IPO.</a:t>
            </a:r>
          </a:p>
          <a:p>
            <a:pPr algn="just"/>
            <a:r>
              <a:rPr lang="en-US" sz="1600" dirty="0" smtClean="0"/>
              <a:t>3. **Preventing Fraudulent Activities:** SEBI takes stringent measures to prevent fraudulent activities in the securities market. It monitors market participants to detect and deter activities like insider trading, market manipulation, and fraudulent practices by companies or intermediaries. This helps in maintaining market integrity and protects investors from deceitful schemes.</a:t>
            </a:r>
          </a:p>
        </p:txBody>
      </p:sp>
      <p:sp>
        <p:nvSpPr>
          <p:cNvPr id="4" name="TextBox 3"/>
          <p:cNvSpPr txBox="1"/>
          <p:nvPr/>
        </p:nvSpPr>
        <p:spPr>
          <a:xfrm>
            <a:off x="90585" y="641246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pic>
        <p:nvPicPr>
          <p:cNvPr id="5" name="Picture 4">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34425"/>
            <a:ext cx="1499939" cy="755334"/>
          </a:xfrm>
          <a:prstGeom prst="rect">
            <a:avLst/>
          </a:prstGeom>
        </p:spPr>
      </p:pic>
    </p:spTree>
    <p:extLst>
      <p:ext uri="{BB962C8B-B14F-4D97-AF65-F5344CB8AC3E}">
        <p14:creationId xmlns:p14="http://schemas.microsoft.com/office/powerpoint/2010/main" val="4036015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fontScale="62500" lnSpcReduction="20000"/>
          </a:bodyPr>
          <a:lstStyle/>
          <a:p>
            <a:pPr algn="just"/>
            <a:r>
              <a:rPr lang="en-US" dirty="0" smtClean="0"/>
              <a:t>4. Investor Education: SEBI focuses on educating investors about the stock market, investment products, and associated risks. It conducts awareness programs, publishes informative materials, and regulates market intermediaries to ensure they provide suitable advice to investors. Educated investors are better equipped to make sound investment decisions and safeguard their interests.</a:t>
            </a:r>
          </a:p>
          <a:p>
            <a:pPr algn="just"/>
            <a:r>
              <a:rPr lang="en-US" dirty="0" smtClean="0"/>
              <a:t>5. Regulating Intermediaries: SEBI oversees various intermediaries like stockbrokers, mutual funds, and investment advisors. It sets standards and rules for their conduct, ensuring they act in the best interests of investors. This includes guidelines on fair practices, due diligence, and disclosure of conflicts of interest.</a:t>
            </a:r>
          </a:p>
          <a:p>
            <a:pPr algn="just"/>
            <a:endParaRPr lang="en-US" dirty="0" smtClean="0"/>
          </a:p>
          <a:p>
            <a:pPr algn="just"/>
            <a:r>
              <a:rPr lang="en-US" dirty="0" smtClean="0"/>
              <a:t>By enforcing these measures, SEBI aims to create a fair, transparent, and secure environment for investors in the Indian securities market. This helps in building trust among investors, encouraging participation, and ultimately contributing to the growth and stability of the market.</a:t>
            </a:r>
          </a:p>
          <a:p>
            <a:endParaRPr lang="en-US" dirty="0"/>
          </a:p>
        </p:txBody>
      </p:sp>
      <p:sp>
        <p:nvSpPr>
          <p:cNvPr id="4" name="TextBox 3"/>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pic>
        <p:nvPicPr>
          <p:cNvPr id="5" name="Picture 4">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34425"/>
            <a:ext cx="1499939" cy="755334"/>
          </a:xfrm>
          <a:prstGeom prst="rect">
            <a:avLst/>
          </a:prstGeom>
        </p:spPr>
      </p:pic>
    </p:spTree>
    <p:extLst>
      <p:ext uri="{BB962C8B-B14F-4D97-AF65-F5344CB8AC3E}">
        <p14:creationId xmlns:p14="http://schemas.microsoft.com/office/powerpoint/2010/main" val="4086772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815975"/>
            <a:ext cx="7772400" cy="1470025"/>
          </a:xfrm>
        </p:spPr>
        <p:txBody>
          <a:bodyPr>
            <a:normAutofit fontScale="90000"/>
          </a:bodyPr>
          <a:lstStyle/>
          <a:p>
            <a:r>
              <a:rPr lang="en-US" dirty="0" smtClean="0"/>
              <a:t>Role of Indian Stock Exchanges with respect to Investor Protection</a:t>
            </a:r>
            <a:endParaRPr lang="en-US" dirty="0"/>
          </a:p>
        </p:txBody>
      </p:sp>
      <p:sp>
        <p:nvSpPr>
          <p:cNvPr id="3" name="Subtitle 2"/>
          <p:cNvSpPr>
            <a:spLocks noGrp="1"/>
          </p:cNvSpPr>
          <p:nvPr>
            <p:ph type="subTitle" idx="1"/>
          </p:nvPr>
        </p:nvSpPr>
        <p:spPr>
          <a:xfrm>
            <a:off x="685800" y="1676400"/>
            <a:ext cx="8001000" cy="4800600"/>
          </a:xfrm>
        </p:spPr>
        <p:txBody>
          <a:bodyPr>
            <a:normAutofit fontScale="47500" lnSpcReduction="20000"/>
          </a:bodyPr>
          <a:lstStyle/>
          <a:p>
            <a:pPr algn="just"/>
            <a:endParaRPr lang="en-US" dirty="0" smtClean="0">
              <a:solidFill>
                <a:schemeClr val="tx1"/>
              </a:solidFill>
            </a:endParaRPr>
          </a:p>
          <a:p>
            <a:pPr algn="just"/>
            <a:endParaRPr lang="en-US" dirty="0">
              <a:solidFill>
                <a:schemeClr val="tx1"/>
              </a:solidFill>
            </a:endParaRPr>
          </a:p>
          <a:p>
            <a:pPr algn="just"/>
            <a:endParaRPr lang="en-US" dirty="0" smtClean="0">
              <a:solidFill>
                <a:schemeClr val="tx1"/>
              </a:solidFill>
            </a:endParaRPr>
          </a:p>
          <a:p>
            <a:pPr algn="just"/>
            <a:r>
              <a:rPr lang="en-US" dirty="0" smtClean="0">
                <a:solidFill>
                  <a:schemeClr val="tx1"/>
                </a:solidFill>
              </a:rPr>
              <a:t>Indian stock exchanges, such as the Bombay Stock Exchange (BSE) and the National Stock Exchange (NSE), play a vital role in ensuring investor protection alongside regulatory bodies like SEBI. Here's how they contribute:</a:t>
            </a:r>
          </a:p>
          <a:p>
            <a:pPr algn="just"/>
            <a:endParaRPr lang="en-US" dirty="0" smtClean="0">
              <a:solidFill>
                <a:schemeClr val="tx1"/>
              </a:solidFill>
            </a:endParaRPr>
          </a:p>
          <a:p>
            <a:pPr algn="just"/>
            <a:r>
              <a:rPr lang="en-US" dirty="0" smtClean="0">
                <a:solidFill>
                  <a:schemeClr val="tx1"/>
                </a:solidFill>
              </a:rPr>
              <a:t>1. **Listing Requirements:** Stock exchanges have stringent criteria for companies to list their securities. These requirements ensure that listed companies meet specific standards of corporate governance, financial reporting, and transparency. This protects investors by offering them access to companies that adhere to certain benchmarks.</a:t>
            </a:r>
          </a:p>
          <a:p>
            <a:pPr algn="just"/>
            <a:endParaRPr lang="en-US" dirty="0" smtClean="0">
              <a:solidFill>
                <a:schemeClr val="tx1"/>
              </a:solidFill>
            </a:endParaRPr>
          </a:p>
          <a:p>
            <a:pPr algn="just"/>
            <a:r>
              <a:rPr lang="en-US" dirty="0" smtClean="0">
                <a:solidFill>
                  <a:schemeClr val="tx1"/>
                </a:solidFill>
              </a:rPr>
              <a:t>2. **Continuous Monitoring:** Exchanges monitor listed companies' compliance with ongoing disclosure requirements. They ensure that companies provide timely and accurate information about their financial performance, corporate actions, and any material developments that might affect investor decisions.</a:t>
            </a:r>
          </a:p>
          <a:p>
            <a:pPr algn="just"/>
            <a:endParaRPr lang="en-US" dirty="0" smtClean="0">
              <a:solidFill>
                <a:schemeClr val="tx1"/>
              </a:solidFill>
            </a:endParaRPr>
          </a:p>
          <a:p>
            <a:pPr algn="just"/>
            <a:r>
              <a:rPr lang="en-US" dirty="0" smtClean="0">
                <a:solidFill>
                  <a:schemeClr val="tx1"/>
                </a:solidFill>
              </a:rPr>
              <a:t>3. **Surveillance and Market Integrity:** Stock exchanges conduct surveillance activities to detect and deter market manipulation, insider trading, and other fraudulent activities. By monitoring trading patterns and unusual market behaviors, exchanges contribute to maintaining market integrity, thereby protecting investor interests.</a:t>
            </a:r>
          </a:p>
          <a:p>
            <a:pPr algn="just"/>
            <a:endParaRPr lang="en-US" dirty="0" smtClean="0">
              <a:solidFill>
                <a:schemeClr val="tx1"/>
              </a:solidFill>
            </a:endParaRPr>
          </a:p>
        </p:txBody>
      </p:sp>
      <p:sp>
        <p:nvSpPr>
          <p:cNvPr id="4" name="TextBox 3"/>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pic>
        <p:nvPicPr>
          <p:cNvPr id="5" name="Picture 4">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34425"/>
            <a:ext cx="1499939" cy="755334"/>
          </a:xfrm>
          <a:prstGeom prst="rect">
            <a:avLst/>
          </a:prstGeom>
        </p:spPr>
      </p:pic>
    </p:spTree>
    <p:extLst>
      <p:ext uri="{BB962C8B-B14F-4D97-AF65-F5344CB8AC3E}">
        <p14:creationId xmlns:p14="http://schemas.microsoft.com/office/powerpoint/2010/main" val="4128606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fontScale="47500" lnSpcReduction="20000"/>
          </a:bodyPr>
          <a:lstStyle/>
          <a:p>
            <a:pPr algn="just"/>
            <a:r>
              <a:rPr lang="en-US" dirty="0" smtClean="0">
                <a:solidFill>
                  <a:schemeClr val="tx1"/>
                </a:solidFill>
              </a:rPr>
              <a:t>4. **Trading and Settlement Mechanisms:** Exchanges provide robust trading platforms and efficient settlement systems. These mechanisms ensure fair and transparent trading practices, minimizing risks associated with transactions. Investors benefit from reliable and secure platforms for buying and selling securities.</a:t>
            </a:r>
          </a:p>
          <a:p>
            <a:pPr algn="just"/>
            <a:endParaRPr lang="en-US" dirty="0" smtClean="0">
              <a:solidFill>
                <a:schemeClr val="tx1"/>
              </a:solidFill>
            </a:endParaRPr>
          </a:p>
          <a:p>
            <a:pPr algn="just"/>
            <a:r>
              <a:rPr lang="en-US" dirty="0" smtClean="0">
                <a:solidFill>
                  <a:schemeClr val="tx1"/>
                </a:solidFill>
              </a:rPr>
              <a:t>5. **Investor Awareness Programs:** Stock exchanges often organize investor awareness programs, workshops, and seminars to educate investors about market dynamics, investment products, and risk management. These initiatives empower investors to make informed decisions and protect themselves from potential risks.</a:t>
            </a:r>
          </a:p>
          <a:p>
            <a:pPr algn="just"/>
            <a:endParaRPr lang="en-US" dirty="0" smtClean="0">
              <a:solidFill>
                <a:schemeClr val="tx1"/>
              </a:solidFill>
            </a:endParaRPr>
          </a:p>
          <a:p>
            <a:pPr algn="just"/>
            <a:r>
              <a:rPr lang="en-US" dirty="0" smtClean="0">
                <a:solidFill>
                  <a:schemeClr val="tx1"/>
                </a:solidFill>
              </a:rPr>
              <a:t>6. **Regulatory Compliance:** Exchanges work in tandem with regulatory authorities like SEBI to ensure that listed companies, brokers, and other market participants comply with regulatory guidelines. They assist in implementing and enforcing regulations aimed at safeguarding investor interests.</a:t>
            </a:r>
          </a:p>
          <a:p>
            <a:pPr algn="just"/>
            <a:endParaRPr lang="en-US" dirty="0" smtClean="0">
              <a:solidFill>
                <a:schemeClr val="tx1"/>
              </a:solidFill>
            </a:endParaRPr>
          </a:p>
          <a:p>
            <a:pPr algn="just"/>
            <a:r>
              <a:rPr lang="en-US" dirty="0" smtClean="0">
                <a:solidFill>
                  <a:schemeClr val="tx1"/>
                </a:solidFill>
              </a:rPr>
              <a:t>Overall, Indian stock exchanges act as pivotal intermediaries in the securities market, facilitating fair and transparent trading while actively contributing to investor protection through stringent listing requirements, continuous monitoring, surveillance activities, investor education, and compliance with regulatory measures.</a:t>
            </a:r>
          </a:p>
          <a:p>
            <a:endParaRPr lang="en-US" dirty="0"/>
          </a:p>
        </p:txBody>
      </p:sp>
      <p:sp>
        <p:nvSpPr>
          <p:cNvPr id="4" name="TextBox 3"/>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pic>
        <p:nvPicPr>
          <p:cNvPr id="5" name="Picture 4">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34425"/>
            <a:ext cx="1499939" cy="755334"/>
          </a:xfrm>
          <a:prstGeom prst="rect">
            <a:avLst/>
          </a:prstGeom>
        </p:spPr>
      </p:pic>
    </p:spTree>
    <p:extLst>
      <p:ext uri="{BB962C8B-B14F-4D97-AF65-F5344CB8AC3E}">
        <p14:creationId xmlns:p14="http://schemas.microsoft.com/office/powerpoint/2010/main" val="1241025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a:t>
            </a:r>
            <a:r>
              <a:rPr lang="en-US" dirty="0" smtClean="0"/>
              <a:t>nvestor Grievances</a:t>
            </a:r>
            <a:endParaRPr lang="en-US" dirty="0"/>
          </a:p>
        </p:txBody>
      </p:sp>
      <p:sp>
        <p:nvSpPr>
          <p:cNvPr id="3" name="Content Placeholder 2"/>
          <p:cNvSpPr>
            <a:spLocks noGrp="1"/>
          </p:cNvSpPr>
          <p:nvPr>
            <p:ph idx="1"/>
          </p:nvPr>
        </p:nvSpPr>
        <p:spPr/>
        <p:txBody>
          <a:bodyPr>
            <a:normAutofit/>
          </a:bodyPr>
          <a:lstStyle/>
          <a:p>
            <a:pPr algn="just"/>
            <a:r>
              <a:rPr lang="en-US" sz="1100" dirty="0" smtClean="0"/>
              <a:t>An investor grievance refers to a complaint or dissatisfaction raised by an investor regarding a financial transaction, investment product, or any aspect of dealings within the financial markets. These grievances can stem from various issues such as:</a:t>
            </a:r>
          </a:p>
          <a:p>
            <a:pPr algn="just"/>
            <a:endParaRPr lang="en-US" sz="1100" dirty="0" smtClean="0"/>
          </a:p>
          <a:p>
            <a:pPr algn="just"/>
            <a:r>
              <a:rPr lang="en-US" sz="1100" dirty="0" smtClean="0"/>
              <a:t>1. **Misrepresentation or </a:t>
            </a:r>
            <a:r>
              <a:rPr lang="en-US" sz="1100" dirty="0" err="1" smtClean="0"/>
              <a:t>Mis</a:t>
            </a:r>
            <a:r>
              <a:rPr lang="en-US" sz="1100" dirty="0" smtClean="0"/>
              <a:t>-selling:** When an investment product is misrepresented or sold to an investor without disclosing its risks or suitability.</a:t>
            </a:r>
          </a:p>
          <a:p>
            <a:pPr algn="just"/>
            <a:endParaRPr lang="en-US" sz="1100" dirty="0" smtClean="0"/>
          </a:p>
          <a:p>
            <a:pPr algn="just"/>
            <a:r>
              <a:rPr lang="en-US" sz="1100" dirty="0" smtClean="0"/>
              <a:t>2. **Non-receipt of Funds or Securities:** Instances where an investor doesn’t receive the funds or securities due to them after a transaction or maturity.</a:t>
            </a:r>
          </a:p>
          <a:p>
            <a:pPr algn="just"/>
            <a:endParaRPr lang="en-US" sz="1100" dirty="0" smtClean="0"/>
          </a:p>
          <a:p>
            <a:pPr algn="just"/>
            <a:r>
              <a:rPr lang="en-US" sz="1100" dirty="0" smtClean="0"/>
              <a:t>3. **Delay in Services:** Complaints arising from delays in execution, settlement, or processing of transactions by brokers or financial institutions.</a:t>
            </a:r>
          </a:p>
          <a:p>
            <a:pPr algn="just"/>
            <a:endParaRPr lang="en-US" sz="1100" dirty="0" smtClean="0"/>
          </a:p>
          <a:p>
            <a:pPr algn="just"/>
            <a:r>
              <a:rPr lang="en-US" sz="1100" dirty="0" smtClean="0"/>
              <a:t>4. **Unauthorized Transactions:** Cases where transactions are conducted without the investor's consent or knowledge.</a:t>
            </a:r>
          </a:p>
          <a:p>
            <a:pPr algn="just"/>
            <a:endParaRPr lang="en-US" sz="1100" dirty="0" smtClean="0"/>
          </a:p>
          <a:p>
            <a:pPr algn="just"/>
            <a:r>
              <a:rPr lang="en-US" sz="1100" dirty="0" smtClean="0"/>
              <a:t>5. **Quality of Services:** Grievances related to the quality of services provided by intermediaries, including customer service issues or discrepancies in account handling.</a:t>
            </a:r>
          </a:p>
          <a:p>
            <a:pPr algn="just"/>
            <a:endParaRPr lang="en-US" sz="1100" dirty="0" smtClean="0"/>
          </a:p>
          <a:p>
            <a:pPr algn="just"/>
            <a:r>
              <a:rPr lang="en-US" sz="1100" dirty="0" smtClean="0"/>
              <a:t>6. **Non-adherence to Regulations:** Concerns regarding the violation of regulatory norms or guidelines by market intermediaries.</a:t>
            </a:r>
          </a:p>
          <a:p>
            <a:pPr algn="just"/>
            <a:endParaRPr lang="en-US" sz="1100" dirty="0" smtClean="0"/>
          </a:p>
          <a:p>
            <a:pPr algn="just"/>
            <a:r>
              <a:rPr lang="en-US" sz="1100" dirty="0" smtClean="0"/>
              <a:t>Investor grievances are typically addressed through formal channels provided by regulatory bodies or dispute resolution mechanisms established by stock exchanges or regulatory authorities. These mechanisms aim to resolve complaints fairly, ensuring that investors' concerns are heard, investigated, and addressed appropriately. Resolving grievances promptly and effectively is crucial for maintaining investor confidence and trust in the financial markets.</a:t>
            </a:r>
            <a:endParaRPr lang="en-US" sz="1100" dirty="0"/>
          </a:p>
        </p:txBody>
      </p:sp>
      <p:sp>
        <p:nvSpPr>
          <p:cNvPr id="4" name="TextBox 3"/>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pic>
        <p:nvPicPr>
          <p:cNvPr id="5" name="Picture 4">
            <a:extLst>
              <a:ext uri="{FF2B5EF4-FFF2-40B4-BE49-F238E27FC236}">
                <a16:creationId xmlns="" xmlns:a16="http://schemas.microsoft.com/office/drawing/2014/main" id="{65E272B9-BF93-CC0E-0EE6-670DE9917FB3}"/>
              </a:ext>
            </a:extLst>
          </p:cNvPr>
          <p:cNvPicPr>
            <a:picLocks noChangeAspect="1"/>
          </p:cNvPicPr>
          <p:nvPr/>
        </p:nvPicPr>
        <p:blipFill>
          <a:blip r:embed="rId2"/>
          <a:stretch>
            <a:fillRect/>
          </a:stretch>
        </p:blipFill>
        <p:spPr>
          <a:xfrm>
            <a:off x="7441950" y="159066"/>
            <a:ext cx="1499939" cy="755334"/>
          </a:xfrm>
          <a:prstGeom prst="rect">
            <a:avLst/>
          </a:prstGeom>
        </p:spPr>
      </p:pic>
    </p:spTree>
    <p:extLst>
      <p:ext uri="{BB962C8B-B14F-4D97-AF65-F5344CB8AC3E}">
        <p14:creationId xmlns:p14="http://schemas.microsoft.com/office/powerpoint/2010/main" val="39851379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201</TotalTime>
  <Words>3735</Words>
  <Application>Microsoft Macintosh PowerPoint</Application>
  <PresentationFormat>On-screen Show (4:3)</PresentationFormat>
  <Paragraphs>183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Course Name: Fundamentals of Investment </vt:lpstr>
      <vt:lpstr>Week 4: Learning Objectives</vt:lpstr>
      <vt:lpstr>SEBI</vt:lpstr>
      <vt:lpstr>Role of SEBI in Stock Market</vt:lpstr>
      <vt:lpstr>Investor Protection and SEBI</vt:lpstr>
      <vt:lpstr>PowerPoint Presentation</vt:lpstr>
      <vt:lpstr>Role of Indian Stock Exchanges with respect to Investor Protection</vt:lpstr>
      <vt:lpstr>PowerPoint Presentation</vt:lpstr>
      <vt:lpstr>Investor Grievances</vt:lpstr>
      <vt:lpstr>Role of SEBI to ensure Investor Protection</vt:lpstr>
      <vt:lpstr>PowerPoint Presentation</vt:lpstr>
      <vt:lpstr>SCORES Initiative - SEBI</vt:lpstr>
      <vt:lpstr>Procedure for SCORES</vt:lpstr>
      <vt:lpstr>Insider Trading</vt:lpstr>
      <vt:lpstr>PowerPoint Presentation</vt:lpstr>
      <vt:lpstr>PowerPoint Presentation</vt:lpstr>
      <vt:lpstr>SEBI Act, 1992 and Penal Provisions for Insider Trading (Section 15G)</vt:lpstr>
      <vt:lpstr>PowerPoint Presentation</vt:lpstr>
      <vt:lpstr> Investors Awareness and Activism. </vt:lpstr>
      <vt:lpstr>PowerPoint Presentation</vt:lpstr>
      <vt:lpstr>PowerPoint Presentation</vt:lpstr>
      <vt:lpstr>PowerPoint Presentation</vt:lpstr>
      <vt:lpstr>Learning Outcome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Mukul</dc:creator>
  <cp:lastModifiedBy>Mukul</cp:lastModifiedBy>
  <cp:revision>5</cp:revision>
  <dcterms:created xsi:type="dcterms:W3CDTF">2024-04-17T08:41:13Z</dcterms:created>
  <dcterms:modified xsi:type="dcterms:W3CDTF">2024-04-17T16:26:32Z</dcterms:modified>
</cp:coreProperties>
</file>